
<file path=[Content_Types].xml><?xml version="1.0" encoding="utf-8"?>
<Types xmlns="http://schemas.openxmlformats.org/package/2006/content-types">
  <Default Extension="xml" ContentType="application/xml"/>
  <Default Extension="tiff" ContentType="image/tif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"/>
  </p:notesMasterIdLst>
  <p:sldIdLst>
    <p:sldId id="256" r:id="rId2"/>
    <p:sldId id="258" r:id="rId3"/>
    <p:sldId id="259" r:id="rId4"/>
    <p:sldId id="260" r:id="rId5"/>
    <p:sldId id="263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7"/>
    <p:restoredTop sz="94666"/>
  </p:normalViewPr>
  <p:slideViewPr>
    <p:cSldViewPr snapToGrid="0" snapToObjects="1">
      <p:cViewPr varScale="1">
        <p:scale>
          <a:sx n="102" d="100"/>
          <a:sy n="102" d="100"/>
        </p:scale>
        <p:origin x="12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15AD4A-4F6F-BE4F-9144-2828D11E2E7A}" type="datetimeFigureOut">
              <a:rPr lang="en-US" smtClean="0"/>
              <a:t>12/4/19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9BA93C-88CB-0541-B138-6D2F8660B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85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BA93C-88CB-0541-B138-6D2F8660B63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049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BA93C-88CB-0541-B138-6D2F8660B63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80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BA93C-88CB-0541-B138-6D2F8660B63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304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BA93C-88CB-0541-B138-6D2F8660B63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988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BA93C-88CB-0541-B138-6D2F8660B63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403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BA93C-88CB-0541-B138-6D2F8660B6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706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BA93C-88CB-0541-B138-6D2F8660B63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338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F6B8A-AD5D-A54B-A4B4-25ADA73EEDB3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529E-98E9-C84E-989E-4F61852602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F6B8A-AD5D-A54B-A4B4-25ADA73EEDB3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529E-98E9-C84E-989E-4F61852602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F6B8A-AD5D-A54B-A4B4-25ADA73EEDB3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529E-98E9-C84E-989E-4F61852602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F6B8A-AD5D-A54B-A4B4-25ADA73EEDB3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529E-98E9-C84E-989E-4F61852602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F6B8A-AD5D-A54B-A4B4-25ADA73EEDB3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529E-98E9-C84E-989E-4F61852602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F6B8A-AD5D-A54B-A4B4-25ADA73EEDB3}" type="datetimeFigureOut">
              <a:rPr lang="en-US" smtClean="0"/>
              <a:t>12/4/19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529E-98E9-C84E-989E-4F61852602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F6B8A-AD5D-A54B-A4B4-25ADA73EEDB3}" type="datetimeFigureOut">
              <a:rPr lang="en-US" smtClean="0"/>
              <a:t>12/4/19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529E-98E9-C84E-989E-4F61852602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F6B8A-AD5D-A54B-A4B4-25ADA73EEDB3}" type="datetimeFigureOut">
              <a:rPr lang="en-US" smtClean="0"/>
              <a:t>12/4/19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529E-98E9-C84E-989E-4F61852602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F6B8A-AD5D-A54B-A4B4-25ADA73EEDB3}" type="datetimeFigureOut">
              <a:rPr lang="en-US" smtClean="0"/>
              <a:t>12/4/19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529E-98E9-C84E-989E-4F61852602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F6B8A-AD5D-A54B-A4B4-25ADA73EEDB3}" type="datetimeFigureOut">
              <a:rPr lang="en-US" smtClean="0"/>
              <a:t>12/4/19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529E-98E9-C84E-989E-4F61852602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F6B8A-AD5D-A54B-A4B4-25ADA73EEDB3}" type="datetimeFigureOut">
              <a:rPr lang="en-US" smtClean="0"/>
              <a:t>12/4/19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529E-98E9-C84E-989E-4F61852602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F6B8A-AD5D-A54B-A4B4-25ADA73EEDB3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0529E-98E9-C84E-989E-4F6185260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37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6480" y="6374296"/>
            <a:ext cx="1211746" cy="360432"/>
          </a:xfrm>
        </p:spPr>
        <p:txBody>
          <a:bodyPr/>
          <a:lstStyle/>
          <a:p>
            <a:pPr algn="l"/>
            <a:r>
              <a:rPr lang="en-US" dirty="0" smtClean="0"/>
              <a:t>SDA_2019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80" y="737674"/>
            <a:ext cx="5250315" cy="4901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1391" y="251791"/>
            <a:ext cx="6679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02/12/19: South Transect </a:t>
            </a:r>
            <a:r>
              <a:rPr lang="mr-IN" dirty="0" smtClean="0"/>
              <a:t>–</a:t>
            </a:r>
            <a:r>
              <a:rPr lang="en-US" dirty="0" smtClean="0"/>
              <a:t> Two locations </a:t>
            </a:r>
            <a:r>
              <a:rPr lang="mr-IN" dirty="0" smtClean="0"/>
              <a:t>–</a:t>
            </a:r>
            <a:r>
              <a:rPr lang="en-US" dirty="0" smtClean="0"/>
              <a:t> flagged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1563" y="1079432"/>
            <a:ext cx="4518101" cy="42176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75821" y="3856383"/>
            <a:ext cx="718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S1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81006" y="3882023"/>
            <a:ext cx="718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28514" y="5638799"/>
            <a:ext cx="2188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</a:t>
            </a:r>
            <a:r>
              <a:rPr lang="en-US" dirty="0" err="1" smtClean="0"/>
              <a:t>nalyser</a:t>
            </a:r>
            <a:r>
              <a:rPr lang="en-US" dirty="0" smtClean="0"/>
              <a:t> warming up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584526" y="3695178"/>
            <a:ext cx="576197" cy="17912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0358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6480" y="6374296"/>
            <a:ext cx="1211746" cy="360432"/>
          </a:xfrm>
        </p:spPr>
        <p:txBody>
          <a:bodyPr/>
          <a:lstStyle/>
          <a:p>
            <a:pPr algn="l"/>
            <a:r>
              <a:rPr lang="en-US" dirty="0" smtClean="0"/>
              <a:t>SDA_2019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128" y="106018"/>
            <a:ext cx="4734483" cy="441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97217" y="450574"/>
            <a:ext cx="28359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Loess fits to both inlet and chamber modes: </a:t>
            </a:r>
          </a:p>
          <a:p>
            <a:r>
              <a:rPr lang="en-US" dirty="0" smtClean="0"/>
              <a:t>red = chamber</a:t>
            </a:r>
          </a:p>
          <a:p>
            <a:r>
              <a:rPr lang="en-US" dirty="0"/>
              <a:t>b</a:t>
            </a:r>
            <a:r>
              <a:rPr lang="en-US" dirty="0" smtClean="0"/>
              <a:t>lue = inlet</a:t>
            </a:r>
          </a:p>
          <a:p>
            <a:r>
              <a:rPr lang="en-US" dirty="0" smtClean="0"/>
              <a:t>Earlier sequences removed because instrument still stabilising. Chamber flushed for a long time while the analysers were warming up.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3442" y="4518065"/>
            <a:ext cx="2374593" cy="22166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58608" y="4704522"/>
            <a:ext cx="2213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Inlet loess fit </a:t>
            </a:r>
            <a:r>
              <a:rPr lang="en-US" dirty="0" smtClean="0"/>
              <a:t>trend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163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6480" y="6374296"/>
            <a:ext cx="1211746" cy="360432"/>
          </a:xfrm>
        </p:spPr>
        <p:txBody>
          <a:bodyPr/>
          <a:lstStyle/>
          <a:p>
            <a:pPr algn="l"/>
            <a:r>
              <a:rPr lang="en-US" dirty="0" smtClean="0"/>
              <a:t>SDA_2019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80" y="92764"/>
            <a:ext cx="4988616" cy="46568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44277" y="318052"/>
            <a:ext cx="3869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Box plot: </a:t>
            </a:r>
            <a:r>
              <a:rPr lang="en-US" dirty="0" err="1" smtClean="0"/>
              <a:t>detrended</a:t>
            </a:r>
            <a:r>
              <a:rPr lang="en-US" dirty="0" smtClean="0"/>
              <a:t> data based on loess fit to inlet trend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80451" y="2822714"/>
            <a:ext cx="486354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Two </a:t>
            </a:r>
            <a:r>
              <a:rPr lang="en-US" sz="1400" dirty="0"/>
              <a:t>Sample </a:t>
            </a:r>
            <a:r>
              <a:rPr lang="en-US" sz="1400" dirty="0" smtClean="0"/>
              <a:t>t-test</a:t>
            </a:r>
            <a:r>
              <a:rPr lang="en-US" sz="1400" smtClean="0"/>
              <a:t>: </a:t>
            </a:r>
            <a:endParaRPr lang="en-US" sz="1400" dirty="0" smtClean="0"/>
          </a:p>
          <a:p>
            <a:r>
              <a:rPr lang="en-US" sz="1400" dirty="0" smtClean="0"/>
              <a:t>t </a:t>
            </a:r>
            <a:r>
              <a:rPr lang="en-US" sz="1400" dirty="0"/>
              <a:t>= 10.982, </a:t>
            </a:r>
            <a:r>
              <a:rPr lang="en-US" sz="1400" dirty="0" err="1"/>
              <a:t>df</a:t>
            </a:r>
            <a:r>
              <a:rPr lang="en-US" sz="1400" dirty="0"/>
              <a:t> = 1502, p-value &lt; </a:t>
            </a:r>
            <a:r>
              <a:rPr lang="en-US" sz="1400" dirty="0" smtClean="0"/>
              <a:t>2.2e-16</a:t>
            </a:r>
          </a:p>
          <a:p>
            <a:r>
              <a:rPr lang="en-US" sz="1400" dirty="0" smtClean="0"/>
              <a:t>alternative </a:t>
            </a:r>
            <a:r>
              <a:rPr lang="en-US" sz="1400" dirty="0"/>
              <a:t>hypothesis: true difference in means is not equal to </a:t>
            </a:r>
            <a:r>
              <a:rPr lang="en-US" sz="1400" dirty="0" smtClean="0"/>
              <a:t>0</a:t>
            </a:r>
          </a:p>
          <a:p>
            <a:r>
              <a:rPr lang="en-US" sz="1400" dirty="0" smtClean="0"/>
              <a:t>95 %confidence </a:t>
            </a:r>
            <a:r>
              <a:rPr lang="en-US" sz="1400" dirty="0"/>
              <a:t>interval: 0.01367739 </a:t>
            </a:r>
            <a:r>
              <a:rPr lang="en-US" sz="1400" dirty="0" smtClean="0"/>
              <a:t>0.01962559</a:t>
            </a:r>
          </a:p>
          <a:p>
            <a:r>
              <a:rPr lang="en-US" sz="1400" dirty="0" smtClean="0"/>
              <a:t>sample </a:t>
            </a:r>
            <a:r>
              <a:rPr lang="en-US" sz="1400" dirty="0"/>
              <a:t>estimates: </a:t>
            </a:r>
            <a:endParaRPr lang="en-US" sz="1400" dirty="0" smtClean="0"/>
          </a:p>
          <a:p>
            <a:r>
              <a:rPr lang="en-US" sz="1400" dirty="0"/>
              <a:t>	</a:t>
            </a:r>
            <a:r>
              <a:rPr lang="en-US" sz="1400" dirty="0" smtClean="0"/>
              <a:t> </a:t>
            </a:r>
            <a:r>
              <a:rPr lang="en-US" sz="1400" dirty="0"/>
              <a:t>mean of x     </a:t>
            </a:r>
            <a:r>
              <a:rPr lang="en-US" sz="1400" dirty="0" smtClean="0"/>
              <a:t>	mean </a:t>
            </a:r>
            <a:r>
              <a:rPr lang="en-US" sz="1400" dirty="0"/>
              <a:t>of y  </a:t>
            </a:r>
            <a:r>
              <a:rPr lang="en-US" sz="1400" dirty="0" smtClean="0"/>
              <a:t>		1.663147e-02 	-</a:t>
            </a:r>
            <a:r>
              <a:rPr lang="en-US" sz="1400" dirty="0"/>
              <a:t>2.002398e-05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4886" y="4943061"/>
            <a:ext cx="4214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dirty="0" err="1" smtClean="0">
                <a:latin typeface="Microsoft Sans Serif" charset="0"/>
                <a:ea typeface="Microsoft Sans Serif" charset="0"/>
                <a:cs typeface="Microsoft Sans Serif" charset="0"/>
              </a:rPr>
              <a:t>Flux_day</a:t>
            </a:r>
            <a:endParaRPr lang="en-US" dirty="0" smtClean="0">
              <a:latin typeface="Microsoft Sans Serif" charset="0"/>
              <a:ea typeface="Microsoft Sans Serif" charset="0"/>
              <a:cs typeface="Microsoft Sans Serif" charset="0"/>
            </a:endParaRPr>
          </a:p>
          <a:p>
            <a:r>
              <a:rPr lang="mr-IN" dirty="0" err="1" smtClean="0">
                <a:latin typeface="Microsoft Sans Serif" charset="0"/>
                <a:ea typeface="Microsoft Sans Serif" charset="0"/>
                <a:cs typeface="Microsoft Sans Serif" charset="0"/>
              </a:rPr>
              <a:t>ug</a:t>
            </a:r>
            <a:r>
              <a:rPr lang="mr-IN" dirty="0" smtClean="0">
                <a:latin typeface="Microsoft Sans Serif" charset="0"/>
                <a:ea typeface="Microsoft Sans Serif" charset="0"/>
                <a:cs typeface="Microsoft Sans Serif" charset="0"/>
              </a:rPr>
              <a:t>/m2/</a:t>
            </a:r>
            <a:r>
              <a:rPr lang="mr-IN" dirty="0" err="1" smtClean="0">
                <a:latin typeface="Microsoft Sans Serif" charset="0"/>
                <a:ea typeface="Microsoft Sans Serif" charset="0"/>
                <a:cs typeface="Microsoft Sans Serif" charset="0"/>
              </a:rPr>
              <a:t>d</a:t>
            </a:r>
            <a:r>
              <a:rPr lang="en-US" dirty="0" smtClean="0">
                <a:latin typeface="Microsoft Sans Serif" charset="0"/>
                <a:ea typeface="Microsoft Sans Serif" charset="0"/>
                <a:cs typeface="Microsoft Sans Serif" charset="0"/>
              </a:rPr>
              <a:t>:	</a:t>
            </a:r>
            <a:r>
              <a:rPr lang="mr-IN" dirty="0" smtClean="0">
                <a:latin typeface="Microsoft Sans Serif" charset="0"/>
                <a:ea typeface="Microsoft Sans Serif" charset="0"/>
                <a:cs typeface="Microsoft Sans Serif" charset="0"/>
              </a:rPr>
              <a:t> </a:t>
            </a:r>
            <a:r>
              <a:rPr lang="en-US" dirty="0" smtClean="0">
                <a:latin typeface="Microsoft Sans Serif" charset="0"/>
                <a:ea typeface="Microsoft Sans Serif" charset="0"/>
                <a:cs typeface="Microsoft Sans Serif" charset="0"/>
              </a:rPr>
              <a:t>	</a:t>
            </a:r>
            <a:r>
              <a:rPr lang="mr-IN" dirty="0" smtClean="0">
                <a:latin typeface="Microsoft Sans Serif" charset="0"/>
                <a:ea typeface="Microsoft Sans Serif" charset="0"/>
                <a:cs typeface="Microsoft Sans Serif" charset="0"/>
              </a:rPr>
              <a:t>109</a:t>
            </a:r>
            <a:r>
              <a:rPr lang="en-US" dirty="0" smtClean="0">
                <a:latin typeface="Microsoft Sans Serif" charset="0"/>
                <a:ea typeface="Microsoft Sans Serif" charset="0"/>
                <a:cs typeface="Microsoft Sans Serif" charset="0"/>
              </a:rPr>
              <a:t>2</a:t>
            </a:r>
          </a:p>
          <a:p>
            <a:r>
              <a:rPr lang="en-US" dirty="0" err="1" smtClean="0">
                <a:latin typeface="Microsoft Sans Serif" charset="0"/>
                <a:ea typeface="Microsoft Sans Serif" charset="0"/>
                <a:cs typeface="Microsoft Sans Serif" charset="0"/>
              </a:rPr>
              <a:t>umol</a:t>
            </a:r>
            <a:r>
              <a:rPr lang="en-US" dirty="0" smtClean="0">
                <a:latin typeface="Microsoft Sans Serif" charset="0"/>
                <a:ea typeface="Microsoft Sans Serif" charset="0"/>
                <a:cs typeface="Microsoft Sans Serif" charset="0"/>
              </a:rPr>
              <a:t>/m2/d: 	24.8</a:t>
            </a:r>
            <a:endParaRPr lang="en-US" dirty="0">
              <a:latin typeface="Microsoft Sans Serif" charset="0"/>
              <a:ea typeface="Microsoft Sans Serif" charset="0"/>
              <a:cs typeface="Microsoft Sans Serif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908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6480" y="6374296"/>
            <a:ext cx="1211746" cy="360432"/>
          </a:xfrm>
        </p:spPr>
        <p:txBody>
          <a:bodyPr/>
          <a:lstStyle/>
          <a:p>
            <a:pPr algn="l"/>
            <a:r>
              <a:rPr lang="en-US" dirty="0" smtClean="0"/>
              <a:t>SDA_2019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05019" y="325243"/>
            <a:ext cx="410734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Two Sample </a:t>
            </a:r>
            <a:r>
              <a:rPr lang="en-US" sz="1600" dirty="0" smtClean="0"/>
              <a:t>t-test</a:t>
            </a:r>
          </a:p>
          <a:p>
            <a:r>
              <a:rPr lang="en-US" sz="1600" dirty="0" smtClean="0"/>
              <a:t> = </a:t>
            </a:r>
            <a:r>
              <a:rPr lang="en-US" sz="1600" dirty="0"/>
              <a:t>-3.3022, </a:t>
            </a:r>
            <a:r>
              <a:rPr lang="en-US" sz="1600" dirty="0" err="1"/>
              <a:t>df</a:t>
            </a:r>
            <a:r>
              <a:rPr lang="en-US" sz="1600" dirty="0"/>
              <a:t> = 1922, p-value = </a:t>
            </a:r>
            <a:r>
              <a:rPr lang="en-US" sz="1600" dirty="0" smtClean="0"/>
              <a:t>0.000977</a:t>
            </a:r>
          </a:p>
          <a:p>
            <a:r>
              <a:rPr lang="en-US" sz="1600" dirty="0" smtClean="0"/>
              <a:t>alternative </a:t>
            </a:r>
            <a:r>
              <a:rPr lang="en-US" sz="1600" dirty="0"/>
              <a:t>hypothesis: true difference in means is not equal to </a:t>
            </a:r>
            <a:r>
              <a:rPr lang="en-US" sz="1600" dirty="0" smtClean="0"/>
              <a:t>0</a:t>
            </a:r>
          </a:p>
          <a:p>
            <a:r>
              <a:rPr lang="en-US" sz="1600" dirty="0" smtClean="0"/>
              <a:t>95 </a:t>
            </a:r>
            <a:r>
              <a:rPr lang="en-US" sz="1600" dirty="0"/>
              <a:t>percent confidence interval: </a:t>
            </a:r>
            <a:endParaRPr lang="en-US" sz="1600" dirty="0" smtClean="0"/>
          </a:p>
          <a:p>
            <a:r>
              <a:rPr lang="en-US" sz="1600" dirty="0" smtClean="0"/>
              <a:t>-</a:t>
            </a:r>
            <a:r>
              <a:rPr lang="en-US" sz="1600" dirty="0"/>
              <a:t>0.008466005 -</a:t>
            </a:r>
            <a:r>
              <a:rPr lang="en-US" sz="1600" dirty="0" smtClean="0"/>
              <a:t>0.002156929</a:t>
            </a:r>
          </a:p>
          <a:p>
            <a:r>
              <a:rPr lang="en-US" sz="1600" dirty="0" smtClean="0"/>
              <a:t>mean </a:t>
            </a:r>
            <a:r>
              <a:rPr lang="en-US" sz="1600" dirty="0"/>
              <a:t>of x    </a:t>
            </a:r>
            <a:r>
              <a:rPr lang="en-US" sz="1600" dirty="0" smtClean="0"/>
              <a:t>	 </a:t>
            </a:r>
            <a:r>
              <a:rPr lang="en-US" sz="1600" dirty="0"/>
              <a:t>mean of y </a:t>
            </a:r>
            <a:endParaRPr lang="en-US" sz="1600" dirty="0" smtClean="0"/>
          </a:p>
          <a:p>
            <a:r>
              <a:rPr lang="en-US" sz="1600" dirty="0" smtClean="0"/>
              <a:t>-</a:t>
            </a:r>
            <a:r>
              <a:rPr lang="en-US" sz="1600" dirty="0"/>
              <a:t>0.0051794981  </a:t>
            </a:r>
            <a:r>
              <a:rPr lang="en-US" sz="1600" dirty="0" smtClean="0"/>
              <a:t>	0.0001319694 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66368"/>
            <a:ext cx="4704522" cy="43916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6348" y="0"/>
            <a:ext cx="4450556" cy="41545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44678" y="4876800"/>
            <a:ext cx="34720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1600" dirty="0" err="1" smtClean="0">
                <a:latin typeface="Microsoft Sans Serif" charset="0"/>
                <a:ea typeface="Microsoft Sans Serif" charset="0"/>
                <a:cs typeface="Microsoft Sans Serif" charset="0"/>
              </a:rPr>
              <a:t>Flux_day</a:t>
            </a:r>
            <a:r>
              <a:rPr lang="en-US" sz="1600" dirty="0" smtClean="0">
                <a:latin typeface="Microsoft Sans Serif" charset="0"/>
                <a:ea typeface="Microsoft Sans Serif" charset="0"/>
                <a:cs typeface="Microsoft Sans Serif" charset="0"/>
              </a:rPr>
              <a:t>: </a:t>
            </a:r>
          </a:p>
          <a:p>
            <a:r>
              <a:rPr lang="mr-IN" sz="1600" dirty="0" err="1" smtClean="0">
                <a:latin typeface="Microsoft Sans Serif" charset="0"/>
                <a:ea typeface="Microsoft Sans Serif" charset="0"/>
                <a:cs typeface="Microsoft Sans Serif" charset="0"/>
              </a:rPr>
              <a:t>ug</a:t>
            </a:r>
            <a:r>
              <a:rPr lang="mr-IN" sz="1600" dirty="0" smtClean="0">
                <a:latin typeface="Microsoft Sans Serif" charset="0"/>
                <a:ea typeface="Microsoft Sans Serif" charset="0"/>
                <a:cs typeface="Microsoft Sans Serif" charset="0"/>
              </a:rPr>
              <a:t>/m2/</a:t>
            </a:r>
            <a:r>
              <a:rPr lang="mr-IN" sz="1600" dirty="0" err="1" smtClean="0">
                <a:latin typeface="Microsoft Sans Serif" charset="0"/>
                <a:ea typeface="Microsoft Sans Serif" charset="0"/>
                <a:cs typeface="Microsoft Sans Serif" charset="0"/>
              </a:rPr>
              <a:t>d</a:t>
            </a:r>
            <a:r>
              <a:rPr lang="en-US" sz="1600" dirty="0">
                <a:latin typeface="Microsoft Sans Serif" charset="0"/>
                <a:ea typeface="Microsoft Sans Serif" charset="0"/>
                <a:cs typeface="Microsoft Sans Serif" charset="0"/>
              </a:rPr>
              <a:t>:</a:t>
            </a:r>
            <a:r>
              <a:rPr lang="mr-IN" sz="1600" dirty="0" smtClean="0">
                <a:latin typeface="Microsoft Sans Serif" charset="0"/>
                <a:ea typeface="Microsoft Sans Serif" charset="0"/>
                <a:cs typeface="Microsoft Sans Serif" charset="0"/>
              </a:rPr>
              <a:t> </a:t>
            </a:r>
            <a:r>
              <a:rPr lang="en-US" sz="1600" dirty="0" smtClean="0">
                <a:latin typeface="Microsoft Sans Serif" charset="0"/>
                <a:ea typeface="Microsoft Sans Serif" charset="0"/>
                <a:cs typeface="Microsoft Sans Serif" charset="0"/>
              </a:rPr>
              <a:t>		</a:t>
            </a:r>
            <a:r>
              <a:rPr lang="mr-IN" sz="1600" dirty="0" smtClean="0">
                <a:latin typeface="Microsoft Sans Serif" charset="0"/>
                <a:ea typeface="Microsoft Sans Serif" charset="0"/>
                <a:cs typeface="Microsoft Sans Serif" charset="0"/>
              </a:rPr>
              <a:t>-34</a:t>
            </a:r>
            <a:r>
              <a:rPr lang="en-US" sz="1600" dirty="0" smtClean="0">
                <a:latin typeface="Microsoft Sans Serif" charset="0"/>
                <a:ea typeface="Microsoft Sans Serif" charset="0"/>
                <a:cs typeface="Microsoft Sans Serif" charset="0"/>
              </a:rPr>
              <a:t>2</a:t>
            </a:r>
          </a:p>
          <a:p>
            <a:r>
              <a:rPr lang="mr-IN" sz="1600" dirty="0" err="1" smtClean="0">
                <a:latin typeface="Microsoft Sans Serif" charset="0"/>
                <a:ea typeface="Microsoft Sans Serif" charset="0"/>
                <a:cs typeface="Microsoft Sans Serif" charset="0"/>
              </a:rPr>
              <a:t>umol</a:t>
            </a:r>
            <a:r>
              <a:rPr lang="en-US" sz="1600" dirty="0" smtClean="0">
                <a:latin typeface="Microsoft Sans Serif" charset="0"/>
                <a:ea typeface="Microsoft Sans Serif" charset="0"/>
                <a:cs typeface="Microsoft Sans Serif" charset="0"/>
              </a:rPr>
              <a:t>/m2/</a:t>
            </a:r>
            <a:r>
              <a:rPr lang="mr-IN" sz="1600" dirty="0" err="1" smtClean="0">
                <a:latin typeface="Microsoft Sans Serif" charset="0"/>
                <a:ea typeface="Microsoft Sans Serif" charset="0"/>
                <a:cs typeface="Microsoft Sans Serif" charset="0"/>
              </a:rPr>
              <a:t>d</a:t>
            </a:r>
            <a:r>
              <a:rPr lang="mr-IN" sz="1600" dirty="0" smtClean="0">
                <a:latin typeface="Microsoft Sans Serif" charset="0"/>
                <a:ea typeface="Microsoft Sans Serif" charset="0"/>
                <a:cs typeface="Microsoft Sans Serif" charset="0"/>
              </a:rPr>
              <a:t> </a:t>
            </a:r>
            <a:r>
              <a:rPr lang="en-US" sz="1600" dirty="0" smtClean="0">
                <a:latin typeface="Microsoft Sans Serif" charset="0"/>
                <a:ea typeface="Microsoft Sans Serif" charset="0"/>
                <a:cs typeface="Microsoft Sans Serif" charset="0"/>
              </a:rPr>
              <a:t>:</a:t>
            </a:r>
            <a:r>
              <a:rPr lang="mr-IN" sz="1600" dirty="0" smtClean="0">
                <a:latin typeface="Microsoft Sans Serif" charset="0"/>
                <a:ea typeface="Microsoft Sans Serif" charset="0"/>
                <a:cs typeface="Microsoft Sans Serif" charset="0"/>
              </a:rPr>
              <a:t> </a:t>
            </a:r>
            <a:r>
              <a:rPr lang="en-US" sz="1600" dirty="0" smtClean="0">
                <a:latin typeface="Microsoft Sans Serif" charset="0"/>
                <a:ea typeface="Microsoft Sans Serif" charset="0"/>
                <a:cs typeface="Microsoft Sans Serif" charset="0"/>
              </a:rPr>
              <a:t>	</a:t>
            </a:r>
            <a:r>
              <a:rPr lang="mr-IN" sz="1600" dirty="0" smtClean="0">
                <a:latin typeface="Microsoft Sans Serif" charset="0"/>
                <a:ea typeface="Microsoft Sans Serif" charset="0"/>
                <a:cs typeface="Microsoft Sans Serif" charset="0"/>
              </a:rPr>
              <a:t>-7.76</a:t>
            </a:r>
            <a:endParaRPr lang="en-US" sz="1600" dirty="0">
              <a:latin typeface="Microsoft Sans Serif" charset="0"/>
              <a:ea typeface="Microsoft Sans Serif" charset="0"/>
              <a:cs typeface="Microsoft Sans Serif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73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6480" y="6374296"/>
            <a:ext cx="1211746" cy="360432"/>
          </a:xfrm>
        </p:spPr>
        <p:txBody>
          <a:bodyPr/>
          <a:lstStyle/>
          <a:p>
            <a:pPr algn="l"/>
            <a:r>
              <a:rPr lang="en-US" dirty="0" smtClean="0"/>
              <a:t>SDA_2019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61391" y="251791"/>
            <a:ext cx="6679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02/12/19: South Transect </a:t>
            </a:r>
            <a:r>
              <a:rPr lang="mr-IN" dirty="0" smtClean="0"/>
              <a:t>–</a:t>
            </a:r>
            <a:r>
              <a:rPr lang="en-US" dirty="0" smtClean="0"/>
              <a:t> Two locations </a:t>
            </a:r>
            <a:r>
              <a:rPr lang="mr-IN" dirty="0" smtClean="0"/>
              <a:t>–</a:t>
            </a:r>
            <a:r>
              <a:rPr lang="en-US" dirty="0" smtClean="0"/>
              <a:t> flagged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093" y="1140842"/>
            <a:ext cx="6059394" cy="49405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39375" y="1943621"/>
            <a:ext cx="2188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</a:t>
            </a:r>
            <a:r>
              <a:rPr lang="en-US" dirty="0" err="1" smtClean="0"/>
              <a:t>nalyser</a:t>
            </a:r>
            <a:r>
              <a:rPr lang="en-US" dirty="0" smtClean="0"/>
              <a:t> warming up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981195" y="2467627"/>
            <a:ext cx="0" cy="6513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1404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6480" y="6374296"/>
            <a:ext cx="1211746" cy="360432"/>
          </a:xfrm>
        </p:spPr>
        <p:txBody>
          <a:bodyPr/>
          <a:lstStyle/>
          <a:p>
            <a:pPr algn="l"/>
            <a:r>
              <a:rPr lang="en-US" dirty="0" smtClean="0"/>
              <a:t>SDA_2019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261403" y="823076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	Two Sample </a:t>
            </a:r>
            <a:r>
              <a:rPr lang="en-US" sz="1400" dirty="0" smtClean="0"/>
              <a:t>t-test </a:t>
            </a:r>
          </a:p>
          <a:p>
            <a:r>
              <a:rPr lang="en-US" sz="1400" dirty="0" smtClean="0"/>
              <a:t>t </a:t>
            </a:r>
            <a:r>
              <a:rPr lang="en-US" sz="1400" dirty="0"/>
              <a:t>= 3.7412, </a:t>
            </a:r>
            <a:r>
              <a:rPr lang="en-US" sz="1400" dirty="0" err="1"/>
              <a:t>df</a:t>
            </a:r>
            <a:r>
              <a:rPr lang="en-US" sz="1400" dirty="0"/>
              <a:t> = 1770, p-value = </a:t>
            </a:r>
            <a:r>
              <a:rPr lang="en-US" sz="1400" dirty="0" smtClean="0"/>
              <a:t>0.0001889</a:t>
            </a:r>
          </a:p>
          <a:p>
            <a:r>
              <a:rPr lang="en-US" sz="1400" dirty="0" smtClean="0"/>
              <a:t>alternative </a:t>
            </a:r>
            <a:r>
              <a:rPr lang="en-US" sz="1400" dirty="0"/>
              <a:t>hypothesis: true difference in means is not equal to </a:t>
            </a:r>
            <a:r>
              <a:rPr lang="en-US" sz="1400" dirty="0" smtClean="0"/>
              <a:t>0</a:t>
            </a:r>
          </a:p>
          <a:p>
            <a:r>
              <a:rPr lang="en-US" sz="1400" dirty="0" smtClean="0"/>
              <a:t>95 </a:t>
            </a:r>
            <a:r>
              <a:rPr lang="en-US" sz="1400" dirty="0"/>
              <a:t>percent confidence interval: 0.008094011 </a:t>
            </a:r>
            <a:r>
              <a:rPr lang="en-US" sz="1400" dirty="0" smtClean="0"/>
              <a:t>0.025931486</a:t>
            </a:r>
          </a:p>
          <a:p>
            <a:r>
              <a:rPr lang="en-US" sz="1400" dirty="0" smtClean="0"/>
              <a:t>sample </a:t>
            </a:r>
            <a:r>
              <a:rPr lang="en-US" sz="1400" dirty="0"/>
              <a:t>estimates:  </a:t>
            </a:r>
            <a:endParaRPr lang="en-US" sz="1400" dirty="0" smtClean="0"/>
          </a:p>
          <a:p>
            <a:r>
              <a:rPr lang="en-US" sz="1400" dirty="0" smtClean="0"/>
              <a:t>mean </a:t>
            </a:r>
            <a:r>
              <a:rPr lang="en-US" sz="1400" dirty="0"/>
              <a:t>of x   </a:t>
            </a:r>
            <a:r>
              <a:rPr lang="en-US" sz="1400" dirty="0" smtClean="0"/>
              <a:t>		mean </a:t>
            </a:r>
            <a:r>
              <a:rPr lang="en-US" sz="1400" dirty="0"/>
              <a:t>of y </a:t>
            </a:r>
            <a:endParaRPr lang="en-US" sz="1400" dirty="0" smtClean="0"/>
          </a:p>
          <a:p>
            <a:r>
              <a:rPr lang="en-US" sz="1400" dirty="0" smtClean="0"/>
              <a:t>0.019164710	 </a:t>
            </a:r>
            <a:r>
              <a:rPr lang="en-US" sz="1400" dirty="0"/>
              <a:t>0.002151961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054"/>
            <a:ext cx="4152718" cy="33859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4348" y="3132881"/>
            <a:ext cx="5592417" cy="372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444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6480" y="6374296"/>
            <a:ext cx="1211746" cy="360432"/>
          </a:xfrm>
        </p:spPr>
        <p:txBody>
          <a:bodyPr/>
          <a:lstStyle/>
          <a:p>
            <a:pPr algn="l"/>
            <a:r>
              <a:rPr lang="en-US" dirty="0" smtClean="0"/>
              <a:t>SDA_2019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572000" y="221283"/>
            <a:ext cx="4572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	Two Sample t-</a:t>
            </a:r>
            <a:r>
              <a:rPr lang="en-US" sz="1400" dirty="0" err="1"/>
              <a:t>testdata</a:t>
            </a:r>
            <a:r>
              <a:rPr lang="en-US" sz="1400" dirty="0"/>
              <a:t>:  </a:t>
            </a:r>
            <a:r>
              <a:rPr lang="en-US" sz="1400" dirty="0" err="1"/>
              <a:t>Cavg</a:t>
            </a:r>
            <a:r>
              <a:rPr lang="en-US" sz="1400" dirty="0"/>
              <a:t> and </a:t>
            </a:r>
            <a:r>
              <a:rPr lang="en-US" sz="1400" dirty="0" err="1"/>
              <a:t>Iavgt</a:t>
            </a:r>
            <a:r>
              <a:rPr lang="en-US" sz="1400" dirty="0"/>
              <a:t> = -9.3378, </a:t>
            </a:r>
            <a:r>
              <a:rPr lang="en-US" sz="1400" dirty="0" err="1"/>
              <a:t>df</a:t>
            </a:r>
            <a:r>
              <a:rPr lang="en-US" sz="1400" dirty="0"/>
              <a:t> = 1892, p-value &lt; </a:t>
            </a:r>
            <a:r>
              <a:rPr lang="en-US" sz="1400" dirty="0" smtClean="0"/>
              <a:t>2.2e-16</a:t>
            </a:r>
          </a:p>
          <a:p>
            <a:r>
              <a:rPr lang="en-US" sz="1400" dirty="0" smtClean="0"/>
              <a:t>alternative </a:t>
            </a:r>
            <a:r>
              <a:rPr lang="en-US" sz="1400" dirty="0"/>
              <a:t>hypothesis: true difference in means is not equal to </a:t>
            </a:r>
            <a:r>
              <a:rPr lang="en-US" sz="1400" dirty="0" smtClean="0"/>
              <a:t>0</a:t>
            </a:r>
          </a:p>
          <a:p>
            <a:r>
              <a:rPr lang="en-US" sz="1400" dirty="0" smtClean="0"/>
              <a:t>95 </a:t>
            </a:r>
            <a:r>
              <a:rPr lang="en-US" sz="1400" dirty="0"/>
              <a:t>percent confidence interval: -0.05582686 -</a:t>
            </a:r>
            <a:r>
              <a:rPr lang="en-US" sz="1400" dirty="0" smtClean="0"/>
              <a:t>0.03644668</a:t>
            </a:r>
          </a:p>
          <a:p>
            <a:r>
              <a:rPr lang="en-US" sz="1400" dirty="0" smtClean="0"/>
              <a:t>sample </a:t>
            </a:r>
            <a:r>
              <a:rPr lang="en-US" sz="1400" dirty="0"/>
              <a:t>estimates:    mean of x     mean of y </a:t>
            </a:r>
            <a:endParaRPr lang="en-US" sz="1400" dirty="0" smtClean="0"/>
          </a:p>
          <a:p>
            <a:r>
              <a:rPr lang="en-US" sz="1400" dirty="0"/>
              <a:t>	</a:t>
            </a:r>
            <a:r>
              <a:rPr lang="en-US" sz="1400" dirty="0" smtClean="0"/>
              <a:t>-</a:t>
            </a:r>
            <a:r>
              <a:rPr lang="en-US" sz="1400" dirty="0"/>
              <a:t>0.0467728634 -0.0006360942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9526" y="2818356"/>
            <a:ext cx="4954474" cy="40396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585769" cy="37390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6480" y="4975344"/>
            <a:ext cx="3917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dirty="0" err="1" smtClean="0"/>
              <a:t>Flux</a:t>
            </a:r>
            <a:r>
              <a:rPr lang="en-US" dirty="0" smtClean="0"/>
              <a:t> </a:t>
            </a:r>
            <a:r>
              <a:rPr lang="mr-IN" dirty="0" err="1" smtClean="0"/>
              <a:t>day</a:t>
            </a:r>
            <a:r>
              <a:rPr lang="en-US" dirty="0" smtClean="0"/>
              <a:t>:</a:t>
            </a:r>
            <a:r>
              <a:rPr lang="mr-IN" dirty="0" smtClean="0"/>
              <a:t>  </a:t>
            </a:r>
            <a:r>
              <a:rPr lang="en-US" dirty="0" smtClean="0"/>
              <a:t>n</a:t>
            </a:r>
            <a:r>
              <a:rPr lang="mr-IN" dirty="0" err="1" smtClean="0"/>
              <a:t>g</a:t>
            </a:r>
            <a:r>
              <a:rPr lang="mr-IN" dirty="0" smtClean="0"/>
              <a:t>/m2/</a:t>
            </a:r>
            <a:r>
              <a:rPr lang="mr-IN" dirty="0" err="1" smtClean="0"/>
              <a:t>d</a:t>
            </a:r>
            <a:r>
              <a:rPr lang="mr-IN" dirty="0" smtClean="0"/>
              <a:t> </a:t>
            </a:r>
            <a:r>
              <a:rPr lang="en-US" dirty="0" smtClean="0"/>
              <a:t>	</a:t>
            </a:r>
            <a:r>
              <a:rPr lang="mr-IN" dirty="0" smtClean="0"/>
              <a:t>-1079.00</a:t>
            </a:r>
            <a:endParaRPr lang="en-US" dirty="0" smtClean="0"/>
          </a:p>
          <a:p>
            <a:r>
              <a:rPr lang="mr-IN" dirty="0" err="1" smtClean="0"/>
              <a:t>Flux</a:t>
            </a:r>
            <a:r>
              <a:rPr lang="en-US" dirty="0" smtClean="0"/>
              <a:t>:  </a:t>
            </a:r>
            <a:r>
              <a:rPr lang="mr-IN" dirty="0" err="1" smtClean="0"/>
              <a:t>nmol</a:t>
            </a:r>
            <a:r>
              <a:rPr lang="mr-IN" dirty="0" smtClean="0"/>
              <a:t>/m2/</a:t>
            </a:r>
            <a:r>
              <a:rPr lang="mr-IN" dirty="0" err="1" smtClean="0"/>
              <a:t>d</a:t>
            </a:r>
            <a:r>
              <a:rPr lang="mr-IN" dirty="0" smtClean="0"/>
              <a:t> </a:t>
            </a:r>
            <a:r>
              <a:rPr lang="en-US" dirty="0" smtClean="0"/>
              <a:t>		</a:t>
            </a:r>
            <a:r>
              <a:rPr lang="mr-IN" dirty="0" smtClean="0"/>
              <a:t>-67.4</a:t>
            </a:r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2246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CA269474-BF6B-9645-AEAD-1599613F218C}" vid="{A8E38D8A-0B4C-714D-8AC3-D9AFCCFEDD4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SDA_2019_Template</Template>
  <TotalTime>1218</TotalTime>
  <Words>180</Words>
  <Application>Microsoft Macintosh PowerPoint</Application>
  <PresentationFormat>On-screen Show (4:3)</PresentationFormat>
  <Paragraphs>59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Calibri</vt:lpstr>
      <vt:lpstr>Calibri Light</vt:lpstr>
      <vt:lpstr>Mangal</vt:lpstr>
      <vt:lpstr>Microsoft Sans Serif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17</cp:revision>
  <dcterms:created xsi:type="dcterms:W3CDTF">2019-12-03T06:41:55Z</dcterms:created>
  <dcterms:modified xsi:type="dcterms:W3CDTF">2019-12-04T13:43:31Z</dcterms:modified>
</cp:coreProperties>
</file>