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16"/>
  </p:notesMasterIdLst>
  <p:sldIdLst>
    <p:sldId id="256" r:id="rId2"/>
    <p:sldId id="297" r:id="rId3"/>
    <p:sldId id="289" r:id="rId4"/>
    <p:sldId id="298" r:id="rId5"/>
    <p:sldId id="299" r:id="rId6"/>
    <p:sldId id="257" r:id="rId7"/>
    <p:sldId id="270" r:id="rId8"/>
    <p:sldId id="285" r:id="rId9"/>
    <p:sldId id="267" r:id="rId10"/>
    <p:sldId id="282" r:id="rId11"/>
    <p:sldId id="293" r:id="rId12"/>
    <p:sldId id="294" r:id="rId13"/>
    <p:sldId id="260" r:id="rId14"/>
    <p:sldId id="300"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Thompson" initials="ET" lastIdx="1" clrIdx="0">
    <p:extLst/>
  </p:cmAuthor>
  <p:cmAuthor id="2" name="Elizabeth Thompson" initials="ET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0"/>
    <p:restoredTop sz="91209"/>
  </p:normalViewPr>
  <p:slideViewPr>
    <p:cSldViewPr snapToGrid="0" snapToObjects="1">
      <p:cViewPr>
        <p:scale>
          <a:sx n="70" d="100"/>
          <a:sy n="70" d="100"/>
        </p:scale>
        <p:origin x="856" y="1160"/>
      </p:cViewPr>
      <p:guideLst/>
    </p:cSldViewPr>
  </p:slideViewPr>
  <p:outlineViewPr>
    <p:cViewPr>
      <p:scale>
        <a:sx n="33" d="100"/>
        <a:sy n="33" d="100"/>
      </p:scale>
      <p:origin x="0" y="-3884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2818736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76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26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Soil Moisture, Sea Surface Salinity, and Rainfall </a:t>
            </a:r>
          </a:p>
          <a:p>
            <a:endParaRPr/>
          </a:p>
          <a:p>
            <a:r>
              <a:t>This visualization compares weekly soil moisture and sea surface salinity data (over land and water, respectively) from NASA’s Soil Moisture Active Passive Satellite (SMAP) mission [&lt;i&gt;top map&lt;/i&gt;] with a precipitation product called Integrated Multi-satellite Retrievals for GPM, or IMERG [&lt;i&gt;bottom map&lt;/i&gt;], from April 17 to August 2, 2015. IMERG is derived using data from the Global Precipitation Measurement (GPM) international constellation of satellites. </a:t>
            </a:r>
          </a:p>
          <a:p>
            <a:endParaRPr/>
          </a:p>
          <a:p>
            <a:r>
              <a:t>These maps reveal how precipitation amounts influence soil moisture conditions and sea surface salinity. For example, high amounts of precipitation along the equator coincide with relatively moist soil conditions on land (blue shades) and low salinity values in the ocean (green and blue shades). Conversely, areas that receive little or no precipitation, such as the Sahara Desert in northern Africa, coincide with dry soils (dark yellow shades). Scientists can use data from SMAP and IMERG to develop improved flood prediction and drought monitoring capabilities. Societal benefits include improved water-resource management, agricultural productivity, and wildfire and landslide predictions. Data from SMAP also allow us to extend the data record of the highly successful 3-year Aquarius sea surface salinity mission into the future. </a:t>
            </a:r>
          </a:p>
          <a:p>
            <a:endParaRPr/>
          </a:p>
          <a:p>
            <a:endParaRPr/>
          </a:p>
          <a:p>
            <a:r>
              <a:t>For more information, visit: </a:t>
            </a:r>
          </a:p>
          <a:p>
            <a:r>
              <a:t>     svs.gsfc.nasa.gov/goto?30698</a:t>
            </a:r>
          </a:p>
        </p:txBody>
      </p:sp>
    </p:spTree>
    <p:extLst>
      <p:ext uri="{BB962C8B-B14F-4D97-AF65-F5344CB8AC3E}">
        <p14:creationId xmlns:p14="http://schemas.microsoft.com/office/powerpoint/2010/main" val="103118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Representativeness problem:</a:t>
            </a:r>
          </a:p>
          <a:p>
            <a:pPr lvl="0">
              <a:spcBef>
                <a:spcPts val="0"/>
              </a:spcBef>
              <a:buNone/>
            </a:pPr>
            <a:r>
              <a:rPr lang="en-US" sz="1100" dirty="0" smtClean="0"/>
              <a:t>Research ships struggle with “representativeness” problem</a:t>
            </a:r>
          </a:p>
          <a:p>
            <a:pPr marL="457200" lvl="0" indent="-304800" rtl="0">
              <a:spcBef>
                <a:spcPts val="0"/>
              </a:spcBef>
              <a:buSzPct val="100000"/>
            </a:pPr>
            <a:r>
              <a:rPr lang="en-US" sz="1100" dirty="0" smtClean="0"/>
              <a:t>research ship is just one point in the ocean</a:t>
            </a:r>
          </a:p>
          <a:p>
            <a:pPr marL="457200" lvl="0" indent="-304800" rtl="0">
              <a:spcBef>
                <a:spcPts val="0"/>
              </a:spcBef>
              <a:buSzPct val="100000"/>
            </a:pPr>
            <a:r>
              <a:rPr lang="en-US" sz="1100" dirty="0" smtClean="0"/>
              <a:t>research ship is actually in the cone of silence</a:t>
            </a:r>
          </a:p>
          <a:p>
            <a:pPr marL="457200" lvl="0" indent="-304800" rtl="0">
              <a:spcBef>
                <a:spcPts val="0"/>
              </a:spcBef>
              <a:buSzPct val="100000"/>
            </a:pPr>
            <a:r>
              <a:rPr lang="en-US" sz="1100" dirty="0" smtClean="0"/>
              <a:t>disdrometer in center of radar might actually be a way to bridge that gap; gauge can do quantitative work but disdrometer can explain morphology</a:t>
            </a:r>
          </a:p>
          <a:p>
            <a:pPr marL="457200" lvl="0" indent="-304800" rtl="0">
              <a:spcBef>
                <a:spcPts val="0"/>
              </a:spcBef>
              <a:buSzPct val="100000"/>
            </a:pPr>
            <a:r>
              <a:rPr lang="en-US" sz="1100" dirty="0" smtClean="0"/>
              <a:t>Similarly over land, disdrometers and aircraft probes help verify physics we think we see in radar variables. It’s symbiotic because radars also help remotely broaden the field of view compared to several gauges or disdrometers. </a:t>
            </a:r>
          </a:p>
          <a:p>
            <a:pPr marL="457200" lvl="0" indent="-304800" rtl="0">
              <a:spcBef>
                <a:spcPts val="0"/>
              </a:spcBef>
              <a:buSzPct val="100000"/>
            </a:pPr>
            <a:r>
              <a:rPr lang="en-US" sz="1100" dirty="0" smtClean="0"/>
              <a:t>We think upstream precipitation matters for underlying ocean variability; radars can help. </a:t>
            </a:r>
          </a:p>
          <a:p>
            <a:pPr marL="457200" lvl="0" indent="-304800">
              <a:spcBef>
                <a:spcPts val="0"/>
              </a:spcBef>
              <a:buSzPct val="100000"/>
            </a:pPr>
            <a:r>
              <a:rPr lang="en-US" sz="1100" dirty="0" smtClean="0"/>
              <a:t>We always need a way to justify high costs of ship measurements and a way to connect them to larger scales of satellites - a ship board disdrometer can help describe larger scale features or place us within the large scale feature that might actually be visible from satellite scale. This could be a really great tool. It’s compact too - easy to </a:t>
            </a:r>
            <a:r>
              <a:rPr lang="en-US" sz="1100" dirty="0" err="1" smtClean="0"/>
              <a:t>delpoy</a:t>
            </a:r>
            <a:r>
              <a:rPr lang="en-US" sz="1100" dirty="0" smtClean="0"/>
              <a:t> on a ship. </a:t>
            </a:r>
          </a:p>
          <a:p>
            <a:endParaRPr lang="en-US" dirty="0" smtClean="0"/>
          </a:p>
          <a:p>
            <a:r>
              <a:rPr lang="en-US" dirty="0" smtClean="0"/>
              <a:t>Develop the capability for shipborne disdrometers and radars to quantify spatial and temporal variability of local and upstream rainfall, which will help contextualize local atmospheric and ocean measurements, and connect them to the satellite-scale</a:t>
            </a:r>
            <a:r>
              <a:rPr lang="mr-IN" dirty="0" smtClean="0"/>
              <a:t>…</a:t>
            </a:r>
            <a:r>
              <a:rPr lang="en-US" dirty="0" smtClean="0"/>
              <a:t> so that we can learn how to remotely quantify these sub grid scale processes. </a:t>
            </a:r>
          </a:p>
          <a:p>
            <a:r>
              <a:rPr lang="en-US" dirty="0" smtClean="0"/>
              <a:t>Supports ground validation of satellite rain retrievals over ocean, which are usually underestimated or missed due to partial beam filling, prevalence of shallow warm rain processes, and lack of gauges. </a:t>
            </a:r>
          </a:p>
          <a:p>
            <a:r>
              <a:rPr lang="en-US" dirty="0" smtClean="0"/>
              <a:t>Convective vs. stratiform hypotheses</a:t>
            </a:r>
          </a:p>
          <a:p>
            <a:r>
              <a:rPr lang="en-US" dirty="0" smtClean="0"/>
              <a:t>Upstream rainfall must be quantified to understand in situ ocean processes</a:t>
            </a:r>
          </a:p>
          <a:p>
            <a:r>
              <a:rPr lang="en-US" dirty="0" smtClean="0"/>
              <a:t>While intense convective rainfall has been hypothesized to impact the ocean mixed layer depth more, stratiform rain possesses a longer and larger window of opportunity to alter ocean physics. </a:t>
            </a:r>
          </a:p>
          <a:p>
            <a:r>
              <a:rPr lang="en-US" dirty="0" smtClean="0"/>
              <a:t>Because these processes have not yet been </a:t>
            </a:r>
            <a:r>
              <a:rPr lang="en-US" b="1" i="1" dirty="0" smtClean="0">
                <a:solidFill>
                  <a:srgbClr val="FF0000"/>
                </a:solidFill>
              </a:rPr>
              <a:t>measured</a:t>
            </a:r>
            <a:r>
              <a:rPr lang="en-US" dirty="0" smtClean="0">
                <a:solidFill>
                  <a:srgbClr val="FF0000"/>
                </a:solidFill>
              </a:rPr>
              <a:t> </a:t>
            </a:r>
            <a:r>
              <a:rPr lang="en-US" dirty="0" smtClean="0"/>
              <a:t>until recently, It is still unknown how the spatial and temporal variability of rain impacts ocean variability.</a:t>
            </a:r>
          </a:p>
          <a:p>
            <a:r>
              <a:rPr lang="en-US" dirty="0" smtClean="0"/>
              <a:t>SSS will be assimilated into global</a:t>
            </a:r>
            <a:r>
              <a:rPr lang="en-US" baseline="0" dirty="0" smtClean="0"/>
              <a:t> models</a:t>
            </a:r>
            <a:r>
              <a:rPr lang="mr-IN" baseline="0" dirty="0" smtClean="0"/>
              <a:t>…</a:t>
            </a:r>
            <a:r>
              <a:rPr lang="en-US" baseline="0" dirty="0" smtClean="0"/>
              <a:t> need to understand the physics associated with rain impacts on the ocean surface. </a:t>
            </a:r>
            <a:endParaRPr lang="en-US" dirty="0"/>
          </a:p>
        </p:txBody>
      </p:sp>
    </p:spTree>
    <p:extLst>
      <p:ext uri="{BB962C8B-B14F-4D97-AF65-F5344CB8AC3E}">
        <p14:creationId xmlns:p14="http://schemas.microsoft.com/office/powerpoint/2010/main" val="149839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Representativeness problem:</a:t>
            </a:r>
          </a:p>
          <a:p>
            <a:pPr lvl="0">
              <a:spcBef>
                <a:spcPts val="0"/>
              </a:spcBef>
              <a:buNone/>
            </a:pPr>
            <a:r>
              <a:rPr lang="en-US" sz="1100" dirty="0" smtClean="0"/>
              <a:t>Research ships struggle with “representativeness” problem</a:t>
            </a:r>
          </a:p>
          <a:p>
            <a:pPr marL="457200" lvl="0" indent="-304800" rtl="0">
              <a:spcBef>
                <a:spcPts val="0"/>
              </a:spcBef>
              <a:buSzPct val="100000"/>
            </a:pPr>
            <a:r>
              <a:rPr lang="en-US" sz="1100" dirty="0" smtClean="0"/>
              <a:t>research ship is just one point in the ocean</a:t>
            </a:r>
          </a:p>
          <a:p>
            <a:pPr marL="457200" lvl="0" indent="-304800" rtl="0">
              <a:spcBef>
                <a:spcPts val="0"/>
              </a:spcBef>
              <a:buSzPct val="100000"/>
            </a:pPr>
            <a:r>
              <a:rPr lang="en-US" sz="1100" dirty="0" smtClean="0"/>
              <a:t>research ship is actually in the cone of silence</a:t>
            </a:r>
          </a:p>
          <a:p>
            <a:pPr marL="457200" lvl="0" indent="-304800" rtl="0">
              <a:spcBef>
                <a:spcPts val="0"/>
              </a:spcBef>
              <a:buSzPct val="100000"/>
            </a:pPr>
            <a:r>
              <a:rPr lang="en-US" sz="1100" dirty="0" smtClean="0"/>
              <a:t>disdrometer in center of radar might actually be a way to bridge that gap; gauge can do quantitative work but disdrometer can explain morphology</a:t>
            </a:r>
          </a:p>
          <a:p>
            <a:pPr marL="457200" lvl="0" indent="-304800" rtl="0">
              <a:spcBef>
                <a:spcPts val="0"/>
              </a:spcBef>
              <a:buSzPct val="100000"/>
            </a:pPr>
            <a:r>
              <a:rPr lang="en-US" sz="1100" dirty="0" smtClean="0"/>
              <a:t>Similarly over land, disdrometers and aircraft probes help verify physics we think we see in radar variables. It’s symbiotic because radars also help remotely broaden the field of view compared to several gauges or disdrometers. </a:t>
            </a:r>
          </a:p>
          <a:p>
            <a:pPr marL="457200" lvl="0" indent="-304800" rtl="0">
              <a:spcBef>
                <a:spcPts val="0"/>
              </a:spcBef>
              <a:buSzPct val="100000"/>
            </a:pPr>
            <a:r>
              <a:rPr lang="en-US" sz="1100" dirty="0" smtClean="0"/>
              <a:t>We think upstream precipitation matters for underlying ocean variability; radars can help. </a:t>
            </a:r>
          </a:p>
          <a:p>
            <a:pPr marL="457200" lvl="0" indent="-304800">
              <a:spcBef>
                <a:spcPts val="0"/>
              </a:spcBef>
              <a:buSzPct val="100000"/>
            </a:pPr>
            <a:r>
              <a:rPr lang="en-US" sz="1100" dirty="0" smtClean="0"/>
              <a:t>We always need a way to justify high costs of ship measurements and a way to connect them to larger scales of satellites - a ship board disdrometer can help describe larger scale features or place us within the large scale feature that might actually be visible from satellite scale. This could be a really great tool. It’s compact too - easy to </a:t>
            </a:r>
            <a:r>
              <a:rPr lang="en-US" sz="1100" dirty="0" err="1" smtClean="0"/>
              <a:t>delpoy</a:t>
            </a:r>
            <a:r>
              <a:rPr lang="en-US" sz="1100" dirty="0" smtClean="0"/>
              <a:t> on a ship. </a:t>
            </a:r>
          </a:p>
          <a:p>
            <a:endParaRPr lang="en-US" dirty="0" smtClean="0"/>
          </a:p>
          <a:p>
            <a:r>
              <a:rPr lang="en-US" dirty="0" smtClean="0"/>
              <a:t>Develop the capability for shipborne disdrometers and radars to quantify spatial and temporal variability of local and upstream rainfall, which will help contextualize local atmospheric and ocean measurements, and connect them to the satellite-scale</a:t>
            </a:r>
            <a:r>
              <a:rPr lang="mr-IN" dirty="0" smtClean="0"/>
              <a:t>…</a:t>
            </a:r>
            <a:r>
              <a:rPr lang="en-US" dirty="0" smtClean="0"/>
              <a:t> so that we can learn how to remotely quantify these sub grid scale processes. </a:t>
            </a:r>
          </a:p>
          <a:p>
            <a:r>
              <a:rPr lang="en-US" dirty="0" smtClean="0"/>
              <a:t>Supports ground validation of satellite rain retrievals over ocean, which are usually underestimated or missed due to partial beam filling, prevalence of shallow warm rain processes, and lack of gauges. </a:t>
            </a:r>
          </a:p>
          <a:p>
            <a:r>
              <a:rPr lang="en-US" dirty="0" smtClean="0"/>
              <a:t>Convective vs. stratiform hypotheses</a:t>
            </a:r>
          </a:p>
          <a:p>
            <a:r>
              <a:rPr lang="en-US" dirty="0" smtClean="0"/>
              <a:t>Upstream rainfall must be quantified to understand in situ ocean processes</a:t>
            </a:r>
          </a:p>
          <a:p>
            <a:r>
              <a:rPr lang="en-US" dirty="0" smtClean="0"/>
              <a:t>While intense convective rainfall has been hypothesized to impact the ocean mixed layer depth more, stratiform rain possesses a longer and larger window of opportunity to alter ocean physics. </a:t>
            </a:r>
          </a:p>
          <a:p>
            <a:r>
              <a:rPr lang="en-US" dirty="0" smtClean="0"/>
              <a:t>Because these processes have not yet been </a:t>
            </a:r>
            <a:r>
              <a:rPr lang="en-US" b="1" i="1" dirty="0" smtClean="0">
                <a:solidFill>
                  <a:srgbClr val="FF0000"/>
                </a:solidFill>
              </a:rPr>
              <a:t>measured</a:t>
            </a:r>
            <a:r>
              <a:rPr lang="en-US" dirty="0" smtClean="0">
                <a:solidFill>
                  <a:srgbClr val="FF0000"/>
                </a:solidFill>
              </a:rPr>
              <a:t> </a:t>
            </a:r>
            <a:r>
              <a:rPr lang="en-US" dirty="0" smtClean="0"/>
              <a:t>until recently, It is still unknown how the spatial and temporal variability of rain impacts ocean variability.</a:t>
            </a:r>
          </a:p>
          <a:p>
            <a:r>
              <a:rPr lang="en-US" dirty="0" smtClean="0"/>
              <a:t>SSS will be assimilated into global</a:t>
            </a:r>
            <a:r>
              <a:rPr lang="en-US" baseline="0" dirty="0" smtClean="0"/>
              <a:t> models</a:t>
            </a:r>
            <a:r>
              <a:rPr lang="mr-IN" baseline="0" dirty="0" smtClean="0"/>
              <a:t>…</a:t>
            </a:r>
            <a:r>
              <a:rPr lang="en-US" baseline="0" dirty="0" smtClean="0"/>
              <a:t> need to understand the physics associated with rain impacts on the ocean surface. </a:t>
            </a:r>
            <a:endParaRPr lang="en-US" dirty="0"/>
          </a:p>
        </p:txBody>
      </p:sp>
    </p:spTree>
    <p:extLst>
      <p:ext uri="{BB962C8B-B14F-4D97-AF65-F5344CB8AC3E}">
        <p14:creationId xmlns:p14="http://schemas.microsoft.com/office/powerpoint/2010/main" val="48735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Representativeness problem:</a:t>
            </a:r>
          </a:p>
          <a:p>
            <a:pPr lvl="0">
              <a:spcBef>
                <a:spcPts val="0"/>
              </a:spcBef>
              <a:buNone/>
            </a:pPr>
            <a:r>
              <a:rPr lang="en-US" sz="1100" dirty="0" smtClean="0"/>
              <a:t>Research ships struggle with “representativeness” problem</a:t>
            </a:r>
          </a:p>
          <a:p>
            <a:pPr marL="457200" lvl="0" indent="-304800" rtl="0">
              <a:spcBef>
                <a:spcPts val="0"/>
              </a:spcBef>
              <a:buSzPct val="100000"/>
            </a:pPr>
            <a:r>
              <a:rPr lang="en-US" sz="1100" dirty="0" smtClean="0"/>
              <a:t>research ship is just one point in the ocean</a:t>
            </a:r>
          </a:p>
          <a:p>
            <a:pPr marL="457200" lvl="0" indent="-304800" rtl="0">
              <a:spcBef>
                <a:spcPts val="0"/>
              </a:spcBef>
              <a:buSzPct val="100000"/>
            </a:pPr>
            <a:r>
              <a:rPr lang="en-US" sz="1100" dirty="0" smtClean="0"/>
              <a:t>research ship is actually in the cone of silence</a:t>
            </a:r>
          </a:p>
          <a:p>
            <a:pPr marL="457200" lvl="0" indent="-304800" rtl="0">
              <a:spcBef>
                <a:spcPts val="0"/>
              </a:spcBef>
              <a:buSzPct val="100000"/>
            </a:pPr>
            <a:r>
              <a:rPr lang="en-US" sz="1100" dirty="0" smtClean="0"/>
              <a:t>disdrometer in center of radar might actually be a way to bridge that gap; gauge can do quantitative work but disdrometer can explain morphology</a:t>
            </a:r>
          </a:p>
          <a:p>
            <a:pPr marL="457200" lvl="0" indent="-304800" rtl="0">
              <a:spcBef>
                <a:spcPts val="0"/>
              </a:spcBef>
              <a:buSzPct val="100000"/>
            </a:pPr>
            <a:r>
              <a:rPr lang="en-US" sz="1100" dirty="0" smtClean="0"/>
              <a:t>Similarly over land, disdrometers and aircraft probes help verify physics we think we see in radar variables. It’s symbiotic because radars also help remotely broaden the field of view compared to several gauges or disdrometers. </a:t>
            </a:r>
          </a:p>
          <a:p>
            <a:pPr marL="457200" lvl="0" indent="-304800" rtl="0">
              <a:spcBef>
                <a:spcPts val="0"/>
              </a:spcBef>
              <a:buSzPct val="100000"/>
            </a:pPr>
            <a:r>
              <a:rPr lang="en-US" sz="1100" dirty="0" smtClean="0"/>
              <a:t>We think upstream precipitation matters for underlying ocean variability; radars can help. </a:t>
            </a:r>
          </a:p>
          <a:p>
            <a:pPr marL="457200" lvl="0" indent="-304800">
              <a:spcBef>
                <a:spcPts val="0"/>
              </a:spcBef>
              <a:buSzPct val="100000"/>
            </a:pPr>
            <a:r>
              <a:rPr lang="en-US" sz="1100" dirty="0" smtClean="0"/>
              <a:t>We always need a way to justify high costs of ship measurements and a way to connect them to larger scales of satellites - a ship board disdrometer can help describe larger scale features or place us within the large scale feature that might actually be visible from satellite scale. This could be a really great tool. It’s compact too - easy to </a:t>
            </a:r>
            <a:r>
              <a:rPr lang="en-US" sz="1100" dirty="0" err="1" smtClean="0"/>
              <a:t>delpoy</a:t>
            </a:r>
            <a:r>
              <a:rPr lang="en-US" sz="1100" dirty="0" smtClean="0"/>
              <a:t> on a ship. </a:t>
            </a:r>
          </a:p>
          <a:p>
            <a:endParaRPr lang="en-US" dirty="0" smtClean="0"/>
          </a:p>
          <a:p>
            <a:r>
              <a:rPr lang="en-US" dirty="0" smtClean="0"/>
              <a:t>Develop the capability for shipborne disdrometers and radars to quantify spatial and temporal variability of local and upstream rainfall, which will help contextualize local atmospheric and ocean measurements, and connect them to the satellite-scale</a:t>
            </a:r>
            <a:r>
              <a:rPr lang="mr-IN" dirty="0" smtClean="0"/>
              <a:t>…</a:t>
            </a:r>
            <a:r>
              <a:rPr lang="en-US" dirty="0" smtClean="0"/>
              <a:t> so that we can learn how to remotely quantify these sub grid scale processes. </a:t>
            </a:r>
          </a:p>
          <a:p>
            <a:r>
              <a:rPr lang="en-US" dirty="0" smtClean="0"/>
              <a:t>Supports ground validation of satellite rain retrievals over ocean, which are usually underestimated or missed due to partial beam filling, prevalence of shallow warm rain processes, and lack of gauges. </a:t>
            </a:r>
          </a:p>
          <a:p>
            <a:r>
              <a:rPr lang="en-US" dirty="0" smtClean="0"/>
              <a:t>Convective vs. stratiform hypotheses</a:t>
            </a:r>
          </a:p>
          <a:p>
            <a:r>
              <a:rPr lang="en-US" dirty="0" smtClean="0"/>
              <a:t>Upstream rainfall must be quantified to understand in situ ocean processes</a:t>
            </a:r>
          </a:p>
          <a:p>
            <a:r>
              <a:rPr lang="en-US" dirty="0" smtClean="0"/>
              <a:t>While intense convective rainfall has been hypothesized to impact the ocean mixed layer depth more, stratiform rain possesses a longer and larger window of opportunity to alter ocean physics. </a:t>
            </a:r>
          </a:p>
          <a:p>
            <a:r>
              <a:rPr lang="en-US" dirty="0" smtClean="0"/>
              <a:t>Because these processes have not yet been </a:t>
            </a:r>
            <a:r>
              <a:rPr lang="en-US" b="1" i="1" dirty="0" smtClean="0">
                <a:solidFill>
                  <a:srgbClr val="FF0000"/>
                </a:solidFill>
              </a:rPr>
              <a:t>measured</a:t>
            </a:r>
            <a:r>
              <a:rPr lang="en-US" dirty="0" smtClean="0">
                <a:solidFill>
                  <a:srgbClr val="FF0000"/>
                </a:solidFill>
              </a:rPr>
              <a:t> </a:t>
            </a:r>
            <a:r>
              <a:rPr lang="en-US" dirty="0" smtClean="0"/>
              <a:t>until recently, It is still unknown how the spatial and temporal variability of rain impacts ocean variability.</a:t>
            </a:r>
          </a:p>
          <a:p>
            <a:r>
              <a:rPr lang="en-US" dirty="0" smtClean="0"/>
              <a:t>SSS will be assimilated into global</a:t>
            </a:r>
            <a:r>
              <a:rPr lang="en-US" baseline="0" dirty="0" smtClean="0"/>
              <a:t> models</a:t>
            </a:r>
            <a:r>
              <a:rPr lang="mr-IN" baseline="0" dirty="0" smtClean="0"/>
              <a:t>…</a:t>
            </a:r>
            <a:r>
              <a:rPr lang="en-US" baseline="0" dirty="0" smtClean="0"/>
              <a:t> need to understand the physics associated with rain impacts on the ocean surface. </a:t>
            </a:r>
            <a:endParaRPr lang="en-US" dirty="0"/>
          </a:p>
        </p:txBody>
      </p:sp>
    </p:spTree>
    <p:extLst>
      <p:ext uri="{BB962C8B-B14F-4D97-AF65-F5344CB8AC3E}">
        <p14:creationId xmlns:p14="http://schemas.microsoft.com/office/powerpoint/2010/main" val="2109900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0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09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Maybe</a:t>
            </a:r>
            <a:r>
              <a:rPr lang="en-US" baseline="0" dirty="0" smtClean="0"/>
              <a:t> its okay for stratiform rain to attenuate</a:t>
            </a:r>
            <a:r>
              <a:rPr lang="mr-IN" baseline="0" dirty="0" smtClean="0"/>
              <a:t>…</a:t>
            </a:r>
            <a:r>
              <a:rPr lang="en-US" baseline="0" dirty="0" smtClean="0"/>
              <a:t> we know its more homogeneous. But we would miss embedded convection</a:t>
            </a:r>
            <a:endParaRPr lang="en-US" dirty="0"/>
          </a:p>
        </p:txBody>
      </p:sp>
    </p:spTree>
    <p:extLst>
      <p:ext uri="{BB962C8B-B14F-4D97-AF65-F5344CB8AC3E}">
        <p14:creationId xmlns:p14="http://schemas.microsoft.com/office/powerpoint/2010/main" val="14826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4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22"/>
        <p:cNvGrpSpPr/>
        <p:nvPr/>
      </p:nvGrpSpPr>
      <p:grpSpPr>
        <a:xfrm>
          <a:off x="0" y="0"/>
          <a:ext cx="0" cy="0"/>
          <a:chOff x="0" y="0"/>
          <a:chExt cx="0" cy="0"/>
        </a:xfrm>
      </p:grpSpPr>
      <p:grpSp>
        <p:nvGrpSpPr>
          <p:cNvPr id="23" name="Shape 23"/>
          <p:cNvGrpSpPr/>
          <p:nvPr/>
        </p:nvGrpSpPr>
        <p:grpSpPr>
          <a:xfrm>
            <a:off x="0" y="0"/>
            <a:ext cx="12192000" cy="6858000"/>
            <a:chOff x="0" y="0"/>
            <a:chExt cx="12192000" cy="6858000"/>
          </a:xfrm>
        </p:grpSpPr>
        <p:sp>
          <p:nvSpPr>
            <p:cNvPr id="24" name="Shape 24"/>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26" name="Shape 26"/>
          <p:cNvSpPr txBox="1">
            <a:spLocks noGrp="1"/>
          </p:cNvSpPr>
          <p:nvPr>
            <p:ph type="ctrTitle"/>
          </p:nvPr>
        </p:nvSpPr>
        <p:spPr>
          <a:xfrm>
            <a:off x="1154954" y="2099733"/>
            <a:ext cx="8825657" cy="2677648"/>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5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7" name="Shape 27"/>
          <p:cNvSpPr txBox="1">
            <a:spLocks noGrp="1"/>
          </p:cNvSpPr>
          <p:nvPr>
            <p:ph type="subTitle" idx="1"/>
          </p:nvPr>
        </p:nvSpPr>
        <p:spPr>
          <a:xfrm>
            <a:off x="1154954" y="4777380"/>
            <a:ext cx="8825657" cy="861420"/>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800" b="0" i="0" u="none" strike="noStrike" cap="none">
                <a:solidFill>
                  <a:srgbClr val="EE52A4"/>
                </a:solidFill>
                <a:latin typeface="Century Gothic"/>
                <a:ea typeface="Century Gothic"/>
                <a:cs typeface="Century Gothic"/>
                <a:sym typeface="Century Gothic"/>
              </a:defRPr>
            </a:lvl1pPr>
            <a:lvl2pPr marL="457200" marR="0" lvl="1" indent="0" algn="ctr" rtl="0">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2pPr>
            <a:lvl3pPr marL="914400" marR="0" lvl="2" indent="0" algn="ctr"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3pPr>
            <a:lvl4pPr marL="1371600" marR="0" lvl="3"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4pPr>
            <a:lvl5pPr marL="1828800" marR="0" lvl="4"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5pPr>
            <a:lvl6pPr marL="2286000" marR="0" lvl="5"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6pPr>
            <a:lvl7pPr marL="2743200" marR="0" lvl="6"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7pPr>
            <a:lvl8pPr marL="3200400" marR="0" lvl="7"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8pPr>
            <a:lvl9pPr marL="3657600" marR="0" lvl="8" indent="0" algn="ctr" rtl="0">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28" name="Shape 28"/>
          <p:cNvSpPr txBox="1">
            <a:spLocks noGrp="1"/>
          </p:cNvSpPr>
          <p:nvPr>
            <p:ph type="dt" idx="10"/>
          </p:nvPr>
        </p:nvSpPr>
        <p:spPr>
          <a:xfrm rot="5400000">
            <a:off x="10158983" y="1792224"/>
            <a:ext cx="990598" cy="304798"/>
          </a:xfrm>
          <a:prstGeom prst="rect">
            <a:avLst/>
          </a:prstGeom>
          <a:noFill/>
          <a:ln>
            <a:noFill/>
          </a:ln>
        </p:spPr>
        <p:txBody>
          <a:bodyPr lIns="91425" tIns="91425" rIns="91425" bIns="91425" anchor="t" anchorCtr="0"/>
          <a:lstStyle>
            <a:lvl1pPr marL="0" marR="0" lvl="0" indent="0" algn="l" rtl="0">
              <a:spcBef>
                <a:spcPts val="0"/>
              </a:spcBef>
              <a:buNone/>
              <a:defRPr sz="10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txBox="1">
            <a:spLocks noGrp="1"/>
          </p:cNvSpPr>
          <p:nvPr>
            <p:ph type="ftr" idx="11"/>
          </p:nvPr>
        </p:nvSpPr>
        <p:spPr>
          <a:xfrm rot="5400000">
            <a:off x="8951976" y="3227831"/>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31" name="Shape 31"/>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Shape 138"/>
        <p:cNvGrpSpPr/>
        <p:nvPr/>
      </p:nvGrpSpPr>
      <p:grpSpPr>
        <a:xfrm>
          <a:off x="0" y="0"/>
          <a:ext cx="0" cy="0"/>
          <a:chOff x="0" y="0"/>
          <a:chExt cx="0" cy="0"/>
        </a:xfrm>
      </p:grpSpPr>
      <p:grpSp>
        <p:nvGrpSpPr>
          <p:cNvPr id="139" name="Shape 139"/>
          <p:cNvGrpSpPr/>
          <p:nvPr/>
        </p:nvGrpSpPr>
        <p:grpSpPr>
          <a:xfrm>
            <a:off x="0" y="0"/>
            <a:ext cx="12192000" cy="6858000"/>
            <a:chOff x="0" y="0"/>
            <a:chExt cx="12192000" cy="6858000"/>
          </a:xfrm>
        </p:grpSpPr>
        <p:sp>
          <p:nvSpPr>
            <p:cNvPr id="140" name="Shape 140"/>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141" name="Shape 141"/>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42" name="Shape 14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43" name="Shape 143"/>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44" name="Shape 144"/>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45" name="Shape 145"/>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46" name="Shape 146"/>
            <p:cNvSpPr/>
            <p:nvPr/>
          </p:nvSpPr>
          <p:spPr>
            <a:xfrm rot="-589932">
              <a:off x="8490951" y="2714874"/>
              <a:ext cx="3299407" cy="440924"/>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47" name="Shape 147"/>
            <p:cNvSpPr/>
            <p:nvPr/>
          </p:nvSpPr>
          <p:spPr>
            <a:xfrm>
              <a:off x="455612" y="2801318"/>
              <a:ext cx="11277600" cy="3602636"/>
            </a:xfrm>
            <a:custGeom>
              <a:avLst/>
              <a:gdLst/>
              <a:ahLst/>
              <a:cxnLst/>
              <a:rect l="0" t="0" r="0" b="0"/>
              <a:pathLst>
                <a:path w="120000" h="120000" extrusionOk="0">
                  <a:moveTo>
                    <a:pt x="0" y="0"/>
                  </a:moveTo>
                  <a:lnTo>
                    <a:pt x="0" y="119984"/>
                  </a:lnTo>
                  <a:lnTo>
                    <a:pt x="120000" y="120000"/>
                  </a:lnTo>
                  <a:lnTo>
                    <a:pt x="120000" y="60"/>
                  </a:lnTo>
                  <a:lnTo>
                    <a:pt x="120000" y="60"/>
                  </a:lnTo>
                  <a:lnTo>
                    <a:pt x="117276" y="1374"/>
                  </a:lnTo>
                  <a:lnTo>
                    <a:pt x="114564" y="2642"/>
                  </a:lnTo>
                  <a:lnTo>
                    <a:pt x="111840" y="3866"/>
                  </a:lnTo>
                  <a:lnTo>
                    <a:pt x="109104" y="4923"/>
                  </a:lnTo>
                  <a:lnTo>
                    <a:pt x="106380" y="5980"/>
                  </a:lnTo>
                  <a:lnTo>
                    <a:pt x="103644" y="6977"/>
                  </a:lnTo>
                  <a:lnTo>
                    <a:pt x="100944" y="7822"/>
                  </a:lnTo>
                  <a:lnTo>
                    <a:pt x="98208" y="8623"/>
                  </a:lnTo>
                  <a:lnTo>
                    <a:pt x="95484" y="9363"/>
                  </a:lnTo>
                  <a:lnTo>
                    <a:pt x="92808" y="9997"/>
                  </a:lnTo>
                  <a:lnTo>
                    <a:pt x="90096" y="10631"/>
                  </a:lnTo>
                  <a:lnTo>
                    <a:pt x="87420" y="11160"/>
                  </a:lnTo>
                  <a:lnTo>
                    <a:pt x="84744" y="11583"/>
                  </a:lnTo>
                  <a:lnTo>
                    <a:pt x="82080" y="12006"/>
                  </a:lnTo>
                  <a:lnTo>
                    <a:pt x="79440" y="12368"/>
                  </a:lnTo>
                  <a:lnTo>
                    <a:pt x="76824" y="12640"/>
                  </a:lnTo>
                  <a:lnTo>
                    <a:pt x="74208" y="12851"/>
                  </a:lnTo>
                  <a:lnTo>
                    <a:pt x="71616" y="13063"/>
                  </a:lnTo>
                  <a:lnTo>
                    <a:pt x="69060" y="13168"/>
                  </a:lnTo>
                  <a:lnTo>
                    <a:pt x="66504" y="13274"/>
                  </a:lnTo>
                  <a:lnTo>
                    <a:pt x="63984" y="13319"/>
                  </a:lnTo>
                  <a:lnTo>
                    <a:pt x="61488" y="13274"/>
                  </a:lnTo>
                  <a:lnTo>
                    <a:pt x="59016" y="13274"/>
                  </a:lnTo>
                  <a:lnTo>
                    <a:pt x="56568" y="13168"/>
                  </a:lnTo>
                  <a:lnTo>
                    <a:pt x="54168" y="13002"/>
                  </a:lnTo>
                  <a:lnTo>
                    <a:pt x="51792" y="12851"/>
                  </a:lnTo>
                  <a:lnTo>
                    <a:pt x="49464" y="12685"/>
                  </a:lnTo>
                  <a:lnTo>
                    <a:pt x="47148" y="12428"/>
                  </a:lnTo>
                  <a:lnTo>
                    <a:pt x="44868" y="12157"/>
                  </a:lnTo>
                  <a:lnTo>
                    <a:pt x="42636" y="11900"/>
                  </a:lnTo>
                  <a:lnTo>
                    <a:pt x="38280" y="11205"/>
                  </a:lnTo>
                  <a:lnTo>
                    <a:pt x="34104" y="10465"/>
                  </a:lnTo>
                  <a:lnTo>
                    <a:pt x="30096" y="9680"/>
                  </a:lnTo>
                  <a:lnTo>
                    <a:pt x="26304" y="8834"/>
                  </a:lnTo>
                  <a:lnTo>
                    <a:pt x="22680" y="7928"/>
                  </a:lnTo>
                  <a:lnTo>
                    <a:pt x="19320" y="6977"/>
                  </a:lnTo>
                  <a:lnTo>
                    <a:pt x="16164" y="6025"/>
                  </a:lnTo>
                  <a:lnTo>
                    <a:pt x="13260" y="5074"/>
                  </a:lnTo>
                  <a:lnTo>
                    <a:pt x="10596" y="4183"/>
                  </a:lnTo>
                  <a:lnTo>
                    <a:pt x="8232" y="3337"/>
                  </a:lnTo>
                  <a:lnTo>
                    <a:pt x="6096" y="2537"/>
                  </a:lnTo>
                  <a:lnTo>
                    <a:pt x="4296" y="1857"/>
                  </a:lnTo>
                  <a:lnTo>
                    <a:pt x="2784" y="1223"/>
                  </a:lnTo>
                  <a:lnTo>
                    <a:pt x="708" y="317"/>
                  </a:lnTo>
                  <a:lnTo>
                    <a:pt x="0" y="0"/>
                  </a:lnTo>
                  <a:lnTo>
                    <a:pt x="0" y="0"/>
                  </a:lnTo>
                  <a:close/>
                </a:path>
              </a:pathLst>
            </a:custGeom>
            <a:solidFill>
              <a:schemeClr val="lt1"/>
            </a:solidFill>
            <a:ln>
              <a:noFill/>
            </a:ln>
          </p:spPr>
        </p:sp>
        <p:sp>
          <p:nvSpPr>
            <p:cNvPr id="148" name="Shape 148"/>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49" name="Shape 149"/>
          <p:cNvSpPr txBox="1">
            <a:spLocks noGrp="1"/>
          </p:cNvSpPr>
          <p:nvPr>
            <p:ph type="title"/>
          </p:nvPr>
        </p:nvSpPr>
        <p:spPr>
          <a:xfrm>
            <a:off x="1148798" y="1063416"/>
            <a:ext cx="8831816" cy="1372985"/>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0" name="Shape 150"/>
          <p:cNvSpPr txBox="1">
            <a:spLocks noGrp="1"/>
          </p:cNvSpPr>
          <p:nvPr>
            <p:ph type="body" idx="1"/>
          </p:nvPr>
        </p:nvSpPr>
        <p:spPr>
          <a:xfrm>
            <a:off x="1154954" y="3543300"/>
            <a:ext cx="8825659" cy="2476500"/>
          </a:xfrm>
          <a:prstGeom prst="rect">
            <a:avLst/>
          </a:prstGeom>
          <a:noFill/>
          <a:ln>
            <a:noFill/>
          </a:ln>
        </p:spPr>
        <p:txBody>
          <a:bodyPr lIns="91425" tIns="91425" rIns="91425" bIns="91425" anchor="ctr" anchorCtr="0"/>
          <a:lstStyle>
            <a:lvl1pPr marL="0" marR="0" lvl="0" indent="0" algn="l" rtl="0">
              <a:spcBef>
                <a:spcPts val="1000"/>
              </a:spcBef>
              <a:spcAft>
                <a:spcPts val="0"/>
              </a:spcAft>
              <a:buClr>
                <a:schemeClr val="accent1"/>
              </a:buClr>
              <a:buFont typeface="Noto Sans Symbols"/>
              <a:buNone/>
              <a:defRPr sz="18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51" name="Shape 151"/>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Shape 152"/>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3" name="Shape 153"/>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54" name="Shape 154"/>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Quote with Caption">
    <p:spTree>
      <p:nvGrpSpPr>
        <p:cNvPr id="1" name="Shape 155"/>
        <p:cNvGrpSpPr/>
        <p:nvPr/>
      </p:nvGrpSpPr>
      <p:grpSpPr>
        <a:xfrm>
          <a:off x="0" y="0"/>
          <a:ext cx="0" cy="0"/>
          <a:chOff x="0" y="0"/>
          <a:chExt cx="0" cy="0"/>
        </a:xfrm>
      </p:grpSpPr>
      <p:grpSp>
        <p:nvGrpSpPr>
          <p:cNvPr id="156" name="Shape 156"/>
          <p:cNvGrpSpPr/>
          <p:nvPr/>
        </p:nvGrpSpPr>
        <p:grpSpPr>
          <a:xfrm>
            <a:off x="0" y="0"/>
            <a:ext cx="12192000" cy="6858000"/>
            <a:chOff x="0" y="0"/>
            <a:chExt cx="12192000" cy="6858000"/>
          </a:xfrm>
        </p:grpSpPr>
        <p:sp>
          <p:nvSpPr>
            <p:cNvPr id="157" name="Shape 157"/>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158" name="Shape 158"/>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59" name="Shape 15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60" name="Shape 160"/>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61" name="Shape 161"/>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62" name="Shape 162"/>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63" name="Shape 163"/>
            <p:cNvSpPr/>
            <p:nvPr/>
          </p:nvSpPr>
          <p:spPr>
            <a:xfrm rot="-589932">
              <a:off x="8490951" y="4185117"/>
              <a:ext cx="3299407" cy="440924"/>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64" name="Shape 164"/>
            <p:cNvSpPr/>
            <p:nvPr/>
          </p:nvSpPr>
          <p:spPr>
            <a:xfrm>
              <a:off x="455612" y="4241801"/>
              <a:ext cx="11277600" cy="2337161"/>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165" name="Shape 165"/>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66" name="Shape 166"/>
          <p:cNvSpPr txBox="1"/>
          <p:nvPr/>
        </p:nvSpPr>
        <p:spPr>
          <a:xfrm>
            <a:off x="881566" y="607335"/>
            <a:ext cx="801912" cy="156966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600" b="0" i="0">
                <a:solidFill>
                  <a:srgbClr val="EE52A4"/>
                </a:solidFill>
                <a:latin typeface="Arial"/>
                <a:ea typeface="Arial"/>
                <a:cs typeface="Arial"/>
                <a:sym typeface="Arial"/>
              </a:rPr>
              <a:t>“</a:t>
            </a:r>
          </a:p>
        </p:txBody>
      </p:sp>
      <p:sp>
        <p:nvSpPr>
          <p:cNvPr id="167" name="Shape 167"/>
          <p:cNvSpPr txBox="1"/>
          <p:nvPr/>
        </p:nvSpPr>
        <p:spPr>
          <a:xfrm>
            <a:off x="9884457" y="2613786"/>
            <a:ext cx="652762" cy="156966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600" b="0" i="0">
                <a:solidFill>
                  <a:srgbClr val="EE52A4"/>
                </a:solidFill>
                <a:latin typeface="Arial"/>
                <a:ea typeface="Arial"/>
                <a:cs typeface="Arial"/>
                <a:sym typeface="Arial"/>
              </a:rPr>
              <a:t>”</a:t>
            </a:r>
          </a:p>
        </p:txBody>
      </p:sp>
      <p:sp>
        <p:nvSpPr>
          <p:cNvPr id="168" name="Shape 168"/>
          <p:cNvSpPr txBox="1">
            <a:spLocks noGrp="1"/>
          </p:cNvSpPr>
          <p:nvPr>
            <p:ph type="title"/>
          </p:nvPr>
        </p:nvSpPr>
        <p:spPr>
          <a:xfrm>
            <a:off x="1581878" y="982133"/>
            <a:ext cx="8453905" cy="2696631"/>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9" name="Shape 169"/>
          <p:cNvSpPr txBox="1">
            <a:spLocks noGrp="1"/>
          </p:cNvSpPr>
          <p:nvPr>
            <p:ph type="body" idx="1"/>
          </p:nvPr>
        </p:nvSpPr>
        <p:spPr>
          <a:xfrm>
            <a:off x="1945944" y="3678766"/>
            <a:ext cx="7731219" cy="342174"/>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small">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70" name="Shape 170"/>
          <p:cNvSpPr txBox="1">
            <a:spLocks noGrp="1"/>
          </p:cNvSpPr>
          <p:nvPr>
            <p:ph type="body" idx="2"/>
          </p:nvPr>
        </p:nvSpPr>
        <p:spPr>
          <a:xfrm>
            <a:off x="1154954" y="5029198"/>
            <a:ext cx="9244897" cy="997857"/>
          </a:xfrm>
          <a:prstGeom prst="rect">
            <a:avLst/>
          </a:prstGeom>
          <a:noFill/>
          <a:ln>
            <a:noFill/>
          </a:ln>
        </p:spPr>
        <p:txBody>
          <a:bodyPr lIns="91425" tIns="91425" rIns="91425" bIns="91425" anchor="ctr"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71" name="Shape 171"/>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2" name="Shape 172"/>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3" name="Shape 173"/>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74" name="Shape 174"/>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Shape 175"/>
        <p:cNvGrpSpPr/>
        <p:nvPr/>
      </p:nvGrpSpPr>
      <p:grpSpPr>
        <a:xfrm>
          <a:off x="0" y="0"/>
          <a:ext cx="0" cy="0"/>
          <a:chOff x="0" y="0"/>
          <a:chExt cx="0" cy="0"/>
        </a:xfrm>
      </p:grpSpPr>
      <p:grpSp>
        <p:nvGrpSpPr>
          <p:cNvPr id="176" name="Shape 176"/>
          <p:cNvGrpSpPr/>
          <p:nvPr/>
        </p:nvGrpSpPr>
        <p:grpSpPr>
          <a:xfrm>
            <a:off x="0" y="0"/>
            <a:ext cx="12192000" cy="6858000"/>
            <a:chOff x="0" y="0"/>
            <a:chExt cx="12192000" cy="6858000"/>
          </a:xfrm>
        </p:grpSpPr>
        <p:sp>
          <p:nvSpPr>
            <p:cNvPr id="177" name="Shape 177"/>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178" name="Shape 178"/>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79" name="Shape 17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80" name="Shape 180"/>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81" name="Shape 181"/>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82" name="Shape 182"/>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83" name="Shape 183"/>
            <p:cNvSpPr/>
            <p:nvPr/>
          </p:nvSpPr>
          <p:spPr>
            <a:xfrm rot="-589932">
              <a:off x="8490951" y="4193583"/>
              <a:ext cx="3299407" cy="440924"/>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84" name="Shape 184"/>
            <p:cNvSpPr/>
            <p:nvPr/>
          </p:nvSpPr>
          <p:spPr>
            <a:xfrm>
              <a:off x="455612" y="4241801"/>
              <a:ext cx="11277600" cy="2337161"/>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185" name="Shape 185"/>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86" name="Shape 186"/>
          <p:cNvSpPr txBox="1">
            <a:spLocks noGrp="1"/>
          </p:cNvSpPr>
          <p:nvPr>
            <p:ph type="title"/>
          </p:nvPr>
        </p:nvSpPr>
        <p:spPr>
          <a:xfrm>
            <a:off x="1154954" y="2370666"/>
            <a:ext cx="8825659" cy="1822513"/>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87" name="Shape 187"/>
          <p:cNvSpPr txBox="1">
            <a:spLocks noGrp="1"/>
          </p:cNvSpPr>
          <p:nvPr>
            <p:ph type="body" idx="1"/>
          </p:nvPr>
        </p:nvSpPr>
        <p:spPr>
          <a:xfrm>
            <a:off x="1154954" y="5024967"/>
            <a:ext cx="8825659" cy="860399"/>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20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88" name="Shape 188"/>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9" name="Shape 189"/>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0" name="Shape 190"/>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91" name="Shape 191"/>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Column">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154954" y="973667"/>
            <a:ext cx="8825659"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94" name="Shape 194"/>
          <p:cNvSpPr txBox="1">
            <a:spLocks noGrp="1"/>
          </p:cNvSpPr>
          <p:nvPr>
            <p:ph type="body" idx="1"/>
          </p:nvPr>
        </p:nvSpPr>
        <p:spPr>
          <a:xfrm>
            <a:off x="1154954" y="2603501"/>
            <a:ext cx="3141878"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5" name="Shape 195"/>
          <p:cNvSpPr txBox="1">
            <a:spLocks noGrp="1"/>
          </p:cNvSpPr>
          <p:nvPr>
            <p:ph type="body" idx="2"/>
          </p:nvPr>
        </p:nvSpPr>
        <p:spPr>
          <a:xfrm>
            <a:off x="1154953" y="3179764"/>
            <a:ext cx="3141878" cy="2847293"/>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96" name="Shape 196"/>
          <p:cNvSpPr txBox="1">
            <a:spLocks noGrp="1"/>
          </p:cNvSpPr>
          <p:nvPr>
            <p:ph type="body" idx="3"/>
          </p:nvPr>
        </p:nvSpPr>
        <p:spPr>
          <a:xfrm>
            <a:off x="4512721" y="2603500"/>
            <a:ext cx="3147009"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7" name="Shape 197"/>
          <p:cNvSpPr txBox="1">
            <a:spLocks noGrp="1"/>
          </p:cNvSpPr>
          <p:nvPr>
            <p:ph type="body" idx="4"/>
          </p:nvPr>
        </p:nvSpPr>
        <p:spPr>
          <a:xfrm>
            <a:off x="4512721" y="3179763"/>
            <a:ext cx="3147009" cy="2847293"/>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98" name="Shape 198"/>
          <p:cNvSpPr txBox="1">
            <a:spLocks noGrp="1"/>
          </p:cNvSpPr>
          <p:nvPr>
            <p:ph type="body" idx="5"/>
          </p:nvPr>
        </p:nvSpPr>
        <p:spPr>
          <a:xfrm>
            <a:off x="7888135" y="2603500"/>
            <a:ext cx="3145730"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9" name="Shape 199"/>
          <p:cNvSpPr txBox="1">
            <a:spLocks noGrp="1"/>
          </p:cNvSpPr>
          <p:nvPr>
            <p:ph type="body" idx="6"/>
          </p:nvPr>
        </p:nvSpPr>
        <p:spPr>
          <a:xfrm>
            <a:off x="7888328" y="3179761"/>
            <a:ext cx="3145535" cy="2847293"/>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00" name="Shape 200"/>
          <p:cNvCxnSpPr/>
          <p:nvPr/>
        </p:nvCxnSpPr>
        <p:spPr>
          <a:xfrm>
            <a:off x="4403971" y="2569633"/>
            <a:ext cx="0" cy="3492498"/>
          </a:xfrm>
          <a:prstGeom prst="straightConnector1">
            <a:avLst/>
          </a:prstGeom>
          <a:noFill/>
          <a:ln w="12700" cap="flat" cmpd="sng">
            <a:solidFill>
              <a:schemeClr val="accent1">
                <a:alpha val="40000"/>
              </a:schemeClr>
            </a:solidFill>
            <a:prstDash val="solid"/>
            <a:round/>
            <a:headEnd type="none" w="med" len="med"/>
            <a:tailEnd type="none" w="med" len="med"/>
          </a:ln>
        </p:spPr>
      </p:cxnSp>
      <p:cxnSp>
        <p:nvCxnSpPr>
          <p:cNvPr id="201" name="Shape 201"/>
          <p:cNvCxnSpPr/>
          <p:nvPr/>
        </p:nvCxnSpPr>
        <p:spPr>
          <a:xfrm>
            <a:off x="7772400" y="2569633"/>
            <a:ext cx="0" cy="3492498"/>
          </a:xfrm>
          <a:prstGeom prst="straightConnector1">
            <a:avLst/>
          </a:prstGeom>
          <a:noFill/>
          <a:ln w="12700" cap="flat" cmpd="sng">
            <a:solidFill>
              <a:schemeClr val="accent1">
                <a:alpha val="40000"/>
              </a:schemeClr>
            </a:solidFill>
            <a:prstDash val="solid"/>
            <a:round/>
            <a:headEnd type="none" w="med" len="med"/>
            <a:tailEnd type="none" w="med" len="med"/>
          </a:ln>
        </p:spPr>
      </p:cxnSp>
      <p:sp>
        <p:nvSpPr>
          <p:cNvPr id="202" name="Shape 202"/>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Shape 203"/>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Shape 204"/>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154954" y="973667"/>
            <a:ext cx="8825659"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07" name="Shape 207"/>
          <p:cNvSpPr txBox="1">
            <a:spLocks noGrp="1"/>
          </p:cNvSpPr>
          <p:nvPr>
            <p:ph type="body" idx="1"/>
          </p:nvPr>
        </p:nvSpPr>
        <p:spPr>
          <a:xfrm>
            <a:off x="1154954" y="4532844"/>
            <a:ext cx="3050438"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08" name="Shape 208"/>
          <p:cNvSpPr>
            <a:spLocks noGrp="1"/>
          </p:cNvSpPr>
          <p:nvPr>
            <p:ph type="pic" idx="2"/>
          </p:nvPr>
        </p:nvSpPr>
        <p:spPr>
          <a:xfrm>
            <a:off x="1334553" y="2603500"/>
            <a:ext cx="2691241" cy="1591509"/>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9" name="Shape 209"/>
          <p:cNvSpPr txBox="1">
            <a:spLocks noGrp="1"/>
          </p:cNvSpPr>
          <p:nvPr>
            <p:ph type="body" idx="3"/>
          </p:nvPr>
        </p:nvSpPr>
        <p:spPr>
          <a:xfrm>
            <a:off x="1154954" y="5109105"/>
            <a:ext cx="3050438" cy="917951"/>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10" name="Shape 210"/>
          <p:cNvSpPr txBox="1">
            <a:spLocks noGrp="1"/>
          </p:cNvSpPr>
          <p:nvPr>
            <p:ph type="body" idx="4"/>
          </p:nvPr>
        </p:nvSpPr>
        <p:spPr>
          <a:xfrm>
            <a:off x="4568864" y="4532844"/>
            <a:ext cx="3050438"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1" name="Shape 211"/>
          <p:cNvSpPr>
            <a:spLocks noGrp="1"/>
          </p:cNvSpPr>
          <p:nvPr>
            <p:ph type="pic" idx="5"/>
          </p:nvPr>
        </p:nvSpPr>
        <p:spPr>
          <a:xfrm>
            <a:off x="4748462" y="2603500"/>
            <a:ext cx="2691243" cy="1591509"/>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2" name="Shape 212"/>
          <p:cNvSpPr txBox="1">
            <a:spLocks noGrp="1"/>
          </p:cNvSpPr>
          <p:nvPr>
            <p:ph type="body" idx="6"/>
          </p:nvPr>
        </p:nvSpPr>
        <p:spPr>
          <a:xfrm>
            <a:off x="4570171" y="5109105"/>
            <a:ext cx="3050438" cy="917951"/>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13" name="Shape 213"/>
          <p:cNvSpPr txBox="1">
            <a:spLocks noGrp="1"/>
          </p:cNvSpPr>
          <p:nvPr>
            <p:ph type="body" idx="7"/>
          </p:nvPr>
        </p:nvSpPr>
        <p:spPr>
          <a:xfrm>
            <a:off x="7982775" y="4532844"/>
            <a:ext cx="3051095"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4" name="Shape 214"/>
          <p:cNvSpPr>
            <a:spLocks noGrp="1"/>
          </p:cNvSpPr>
          <p:nvPr>
            <p:ph type="pic" idx="8"/>
          </p:nvPr>
        </p:nvSpPr>
        <p:spPr>
          <a:xfrm>
            <a:off x="8163031" y="2603500"/>
            <a:ext cx="2691241" cy="1591509"/>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5" name="Shape 215"/>
          <p:cNvSpPr txBox="1">
            <a:spLocks noGrp="1"/>
          </p:cNvSpPr>
          <p:nvPr>
            <p:ph type="body" idx="9"/>
          </p:nvPr>
        </p:nvSpPr>
        <p:spPr>
          <a:xfrm>
            <a:off x="7982775" y="5109103"/>
            <a:ext cx="3051096" cy="917951"/>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16" name="Shape 216"/>
          <p:cNvCxnSpPr/>
          <p:nvPr/>
        </p:nvCxnSpPr>
        <p:spPr>
          <a:xfrm>
            <a:off x="4405830" y="2569633"/>
            <a:ext cx="0" cy="3492498"/>
          </a:xfrm>
          <a:prstGeom prst="straightConnector1">
            <a:avLst/>
          </a:prstGeom>
          <a:noFill/>
          <a:ln w="12700" cap="flat" cmpd="sng">
            <a:solidFill>
              <a:schemeClr val="accent1">
                <a:alpha val="40000"/>
              </a:schemeClr>
            </a:solidFill>
            <a:prstDash val="solid"/>
            <a:round/>
            <a:headEnd type="none" w="med" len="med"/>
            <a:tailEnd type="none" w="med" len="med"/>
          </a:ln>
        </p:spPr>
      </p:cxnSp>
      <p:cxnSp>
        <p:nvCxnSpPr>
          <p:cNvPr id="217" name="Shape 217"/>
          <p:cNvCxnSpPr/>
          <p:nvPr/>
        </p:nvCxnSpPr>
        <p:spPr>
          <a:xfrm>
            <a:off x="7797802" y="2569633"/>
            <a:ext cx="0" cy="3492498"/>
          </a:xfrm>
          <a:prstGeom prst="straightConnector1">
            <a:avLst/>
          </a:prstGeom>
          <a:noFill/>
          <a:ln w="12700" cap="flat" cmpd="sng">
            <a:solidFill>
              <a:schemeClr val="accent1">
                <a:alpha val="40000"/>
              </a:schemeClr>
            </a:solidFill>
            <a:prstDash val="solid"/>
            <a:round/>
            <a:headEnd type="none" w="med" len="med"/>
            <a:tailEnd type="none" w="med" len="med"/>
          </a:ln>
        </p:spPr>
      </p:cxnSp>
      <p:sp>
        <p:nvSpPr>
          <p:cNvPr id="218" name="Shape 218"/>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Shape 219"/>
          <p:cNvSpPr txBox="1">
            <a:spLocks noGrp="1"/>
          </p:cNvSpPr>
          <p:nvPr>
            <p:ph type="ftr" idx="11"/>
          </p:nvPr>
        </p:nvSpPr>
        <p:spPr>
          <a:xfrm>
            <a:off x="561110" y="6391837"/>
            <a:ext cx="3644281"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0" name="Shape 220"/>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154954" y="973667"/>
            <a:ext cx="8825659"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23" name="Shape 223"/>
          <p:cNvSpPr txBox="1">
            <a:spLocks noGrp="1"/>
          </p:cNvSpPr>
          <p:nvPr>
            <p:ph type="body" idx="1"/>
          </p:nvPr>
        </p:nvSpPr>
        <p:spPr>
          <a:xfrm rot="5400000">
            <a:off x="3859633" y="-101179"/>
            <a:ext cx="3416299" cy="882565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24" name="Shape 224"/>
          <p:cNvSpPr txBox="1">
            <a:spLocks noGrp="1"/>
          </p:cNvSpPr>
          <p:nvPr>
            <p:ph type="dt" idx="10"/>
          </p:nvPr>
        </p:nvSpPr>
        <p:spPr>
          <a:xfrm>
            <a:off x="10695439"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5" name="Shape 225"/>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6" name="Shape 226"/>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cSld name="Vertical Title and Text">
    <p:spTree>
      <p:nvGrpSpPr>
        <p:cNvPr id="1" name="Shape 227"/>
        <p:cNvGrpSpPr/>
        <p:nvPr/>
      </p:nvGrpSpPr>
      <p:grpSpPr>
        <a:xfrm>
          <a:off x="0" y="0"/>
          <a:ext cx="0" cy="0"/>
          <a:chOff x="0" y="0"/>
          <a:chExt cx="0" cy="0"/>
        </a:xfrm>
      </p:grpSpPr>
      <p:grpSp>
        <p:nvGrpSpPr>
          <p:cNvPr id="228" name="Shape 228"/>
          <p:cNvGrpSpPr/>
          <p:nvPr/>
        </p:nvGrpSpPr>
        <p:grpSpPr>
          <a:xfrm>
            <a:off x="0" y="0"/>
            <a:ext cx="12192000" cy="6858000"/>
            <a:chOff x="0" y="0"/>
            <a:chExt cx="12192000" cy="6858000"/>
          </a:xfrm>
        </p:grpSpPr>
        <p:sp>
          <p:nvSpPr>
            <p:cNvPr id="229" name="Shape 229"/>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230" name="Shape 230"/>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231" name="Shape 23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232" name="Shape 232"/>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233" name="Shape 233"/>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234" name="Shape 234"/>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235" name="Shape 235"/>
            <p:cNvSpPr/>
            <p:nvPr/>
          </p:nvSpPr>
          <p:spPr>
            <a:xfrm>
              <a:off x="414866" y="402164"/>
              <a:ext cx="6510865" cy="6053669"/>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236" name="Shape 236"/>
            <p:cNvSpPr/>
            <p:nvPr/>
          </p:nvSpPr>
          <p:spPr>
            <a:xfrm rot="5101749">
              <a:off x="6294738" y="4577737"/>
              <a:ext cx="3299407" cy="440923"/>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237" name="Shape 237"/>
            <p:cNvSpPr/>
            <p:nvPr/>
          </p:nvSpPr>
          <p:spPr>
            <a:xfrm rot="5400000">
              <a:off x="4449232" y="2801720"/>
              <a:ext cx="6053669" cy="1254558"/>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238" name="Shape 238"/>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239" name="Shape 239"/>
          <p:cNvSpPr txBox="1">
            <a:spLocks noGrp="1"/>
          </p:cNvSpPr>
          <p:nvPr>
            <p:ph type="title"/>
          </p:nvPr>
        </p:nvSpPr>
        <p:spPr>
          <a:xfrm rot="5400000">
            <a:off x="6915922" y="2947779"/>
            <a:ext cx="4748589" cy="1409965"/>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40" name="Shape 240"/>
          <p:cNvSpPr txBox="1">
            <a:spLocks noGrp="1"/>
          </p:cNvSpPr>
          <p:nvPr>
            <p:ph type="body" idx="1"/>
          </p:nvPr>
        </p:nvSpPr>
        <p:spPr>
          <a:xfrm rot="5400000">
            <a:off x="1908671" y="524749"/>
            <a:ext cx="4748589" cy="6256025"/>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41" name="Shape 241"/>
          <p:cNvSpPr txBox="1">
            <a:spLocks noGrp="1"/>
          </p:cNvSpPr>
          <p:nvPr>
            <p:ph type="dt" idx="10"/>
          </p:nvPr>
        </p:nvSpPr>
        <p:spPr>
          <a:xfrm>
            <a:off x="10653103" y="6391837"/>
            <a:ext cx="992134"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2" name="Shape 242"/>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3" name="Shape 243"/>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244" name="Shape 244"/>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77"/>
        <p:cNvGrpSpPr/>
        <p:nvPr/>
      </p:nvGrpSpPr>
      <p:grpSpPr>
        <a:xfrm>
          <a:off x="0" y="0"/>
          <a:ext cx="0" cy="0"/>
          <a:chOff x="0" y="0"/>
          <a:chExt cx="0" cy="0"/>
        </a:xfrm>
      </p:grpSpPr>
      <p:sp>
        <p:nvSpPr>
          <p:cNvPr id="78" name="Shape 78"/>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81" name="Shape 81"/>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5756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4" name="Shape 34"/>
          <p:cNvSpPr txBox="1">
            <a:spLocks noGrp="1"/>
          </p:cNvSpPr>
          <p:nvPr>
            <p:ph type="body" idx="1"/>
          </p:nvPr>
        </p:nvSpPr>
        <p:spPr>
          <a:xfrm>
            <a:off x="1154954" y="2603500"/>
            <a:ext cx="8825659"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5" name="Shape 35"/>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u="none" strike="noStrike" cap="none">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u="none" strike="noStrike" cap="none">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Shape 38"/>
        <p:cNvGrpSpPr/>
        <p:nvPr/>
      </p:nvGrpSpPr>
      <p:grpSpPr>
        <a:xfrm>
          <a:off x="0" y="0"/>
          <a:ext cx="0" cy="0"/>
          <a:chOff x="0" y="0"/>
          <a:chExt cx="0" cy="0"/>
        </a:xfrm>
      </p:grpSpPr>
      <p:grpSp>
        <p:nvGrpSpPr>
          <p:cNvPr id="39" name="Shape 39"/>
          <p:cNvGrpSpPr/>
          <p:nvPr/>
        </p:nvGrpSpPr>
        <p:grpSpPr>
          <a:xfrm>
            <a:off x="0" y="0"/>
            <a:ext cx="12192000" cy="6858000"/>
            <a:chOff x="0" y="0"/>
            <a:chExt cx="12192000" cy="6858000"/>
          </a:xfrm>
        </p:grpSpPr>
        <p:sp>
          <p:nvSpPr>
            <p:cNvPr id="40" name="Shape 40"/>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42" name="Shape 4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46" name="Shape 46"/>
            <p:cNvSpPr/>
            <p:nvPr/>
          </p:nvSpPr>
          <p:spPr>
            <a:xfrm>
              <a:off x="7289800" y="402164"/>
              <a:ext cx="4478864" cy="6053669"/>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rot="-5400000">
              <a:off x="3787244" y="2801721"/>
              <a:ext cx="6053669" cy="1254558"/>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48" name="Shape 48"/>
            <p:cNvSpPr/>
            <p:nvPr/>
          </p:nvSpPr>
          <p:spPr>
            <a:xfrm rot="-5677511">
              <a:off x="4698352" y="1826078"/>
              <a:ext cx="3299406" cy="440923"/>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49" name="Shape 49"/>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50" name="Shape 50"/>
          <p:cNvSpPr txBox="1">
            <a:spLocks noGrp="1"/>
          </p:cNvSpPr>
          <p:nvPr>
            <p:ph type="title"/>
          </p:nvPr>
        </p:nvSpPr>
        <p:spPr>
          <a:xfrm>
            <a:off x="1154954" y="2677644"/>
            <a:ext cx="4351025" cy="228382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40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1" name="Shape 51"/>
          <p:cNvSpPr txBox="1">
            <a:spLocks noGrp="1"/>
          </p:cNvSpPr>
          <p:nvPr>
            <p:ph type="body" idx="1"/>
          </p:nvPr>
        </p:nvSpPr>
        <p:spPr>
          <a:xfrm>
            <a:off x="6895559" y="2677643"/>
            <a:ext cx="3757544" cy="2283824"/>
          </a:xfrm>
          <a:prstGeom prst="rect">
            <a:avLst/>
          </a:prstGeom>
          <a:noFill/>
          <a:ln>
            <a:noFill/>
          </a:ln>
        </p:spPr>
        <p:txBody>
          <a:bodyPr lIns="91425" tIns="91425" rIns="91425" bIns="91425" anchor="ctr" anchorCtr="0"/>
          <a:lstStyle>
            <a:lvl1pPr marL="0" marR="0" lvl="0" indent="0" algn="l" rtl="0">
              <a:spcBef>
                <a:spcPts val="1000"/>
              </a:spcBef>
              <a:spcAft>
                <a:spcPts val="0"/>
              </a:spcAft>
              <a:buClr>
                <a:schemeClr val="accent1"/>
              </a:buClr>
              <a:buFont typeface="Noto Sans Symbols"/>
              <a:buNone/>
              <a:defRPr sz="20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52" name="Shape 52"/>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8" name="Shape 58"/>
          <p:cNvSpPr txBox="1">
            <a:spLocks noGrp="1"/>
          </p:cNvSpPr>
          <p:nvPr>
            <p:ph type="body" idx="1"/>
          </p:nvPr>
        </p:nvSpPr>
        <p:spPr>
          <a:xfrm>
            <a:off x="1154954" y="2603500"/>
            <a:ext cx="4825158" cy="3416301"/>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9" name="Shape 59"/>
          <p:cNvSpPr txBox="1">
            <a:spLocks noGrp="1"/>
          </p:cNvSpPr>
          <p:nvPr>
            <p:ph type="body" idx="2"/>
          </p:nvPr>
        </p:nvSpPr>
        <p:spPr>
          <a:xfrm>
            <a:off x="6208712" y="2603500"/>
            <a:ext cx="4825158"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0" name="Shape 60"/>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5" name="Shape 65"/>
          <p:cNvSpPr txBox="1">
            <a:spLocks noGrp="1"/>
          </p:cNvSpPr>
          <p:nvPr>
            <p:ph type="body" idx="1"/>
          </p:nvPr>
        </p:nvSpPr>
        <p:spPr>
          <a:xfrm>
            <a:off x="1154954" y="2603500"/>
            <a:ext cx="4825157"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1154954" y="3179761"/>
            <a:ext cx="4825158" cy="2840038"/>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7" name="Shape 67"/>
          <p:cNvSpPr txBox="1">
            <a:spLocks noGrp="1"/>
          </p:cNvSpPr>
          <p:nvPr>
            <p:ph type="body" idx="3"/>
          </p:nvPr>
        </p:nvSpPr>
        <p:spPr>
          <a:xfrm>
            <a:off x="6208712" y="2603500"/>
            <a:ext cx="4825158"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6208712" y="3179761"/>
            <a:ext cx="4825158" cy="2840038"/>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9" name="Shape 69"/>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4" name="Shape 74"/>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82"/>
        <p:cNvGrpSpPr/>
        <p:nvPr/>
      </p:nvGrpSpPr>
      <p:grpSpPr>
        <a:xfrm>
          <a:off x="0" y="0"/>
          <a:ext cx="0" cy="0"/>
          <a:chOff x="0" y="0"/>
          <a:chExt cx="0" cy="0"/>
        </a:xfrm>
      </p:grpSpPr>
      <p:grpSp>
        <p:nvGrpSpPr>
          <p:cNvPr id="83" name="Shape 83"/>
          <p:cNvGrpSpPr/>
          <p:nvPr/>
        </p:nvGrpSpPr>
        <p:grpSpPr>
          <a:xfrm>
            <a:off x="0" y="0"/>
            <a:ext cx="12192000" cy="6858000"/>
            <a:chOff x="0" y="0"/>
            <a:chExt cx="12192000" cy="6858000"/>
          </a:xfrm>
        </p:grpSpPr>
        <p:sp>
          <p:nvSpPr>
            <p:cNvPr id="84" name="Shape 84"/>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85" name="Shape 85"/>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86" name="Shape 8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89" name="Shape 89"/>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5713412" y="402164"/>
              <a:ext cx="6055252" cy="6053669"/>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rot="-5677511">
              <a:off x="3140484" y="1826078"/>
              <a:ext cx="3299406" cy="440923"/>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rot="-5400000">
              <a:off x="2229376" y="2801721"/>
              <a:ext cx="6053669" cy="1254558"/>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93" name="Shape 93"/>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94" name="Shape 94"/>
          <p:cNvSpPr txBox="1">
            <a:spLocks noGrp="1"/>
          </p:cNvSpPr>
          <p:nvPr>
            <p:ph type="title"/>
          </p:nvPr>
        </p:nvSpPr>
        <p:spPr>
          <a:xfrm>
            <a:off x="1154954" y="1295400"/>
            <a:ext cx="2793158" cy="1600199"/>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5" name="Shape 95"/>
          <p:cNvSpPr txBox="1">
            <a:spLocks noGrp="1"/>
          </p:cNvSpPr>
          <p:nvPr>
            <p:ph type="body" idx="1"/>
          </p:nvPr>
        </p:nvSpPr>
        <p:spPr>
          <a:xfrm>
            <a:off x="5781146" y="1447800"/>
            <a:ext cx="5190065" cy="4572000"/>
          </a:xfrm>
          <a:prstGeom prst="rect">
            <a:avLst/>
          </a:prstGeom>
          <a:noFill/>
          <a:ln>
            <a:noFill/>
          </a:ln>
        </p:spPr>
        <p:txBody>
          <a:bodyPr lIns="91425" tIns="91425" rIns="91425" bIns="91425" anchor="ctr"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body" idx="2"/>
          </p:nvPr>
        </p:nvSpPr>
        <p:spPr>
          <a:xfrm>
            <a:off x="1154954" y="3129280"/>
            <a:ext cx="2793158" cy="2895598"/>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7" name="Shape 97"/>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9" name="Shape 99"/>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00" name="Shape 100"/>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101"/>
        <p:cNvGrpSpPr/>
        <p:nvPr/>
      </p:nvGrpSpPr>
      <p:grpSpPr>
        <a:xfrm>
          <a:off x="0" y="0"/>
          <a:ext cx="0" cy="0"/>
          <a:chOff x="0" y="0"/>
          <a:chExt cx="0" cy="0"/>
        </a:xfrm>
      </p:grpSpPr>
      <p:grpSp>
        <p:nvGrpSpPr>
          <p:cNvPr id="102" name="Shape 102"/>
          <p:cNvGrpSpPr/>
          <p:nvPr/>
        </p:nvGrpSpPr>
        <p:grpSpPr>
          <a:xfrm>
            <a:off x="0" y="0"/>
            <a:ext cx="12192000" cy="6858000"/>
            <a:chOff x="0" y="0"/>
            <a:chExt cx="12192000" cy="6858000"/>
          </a:xfrm>
        </p:grpSpPr>
        <p:sp>
          <p:nvSpPr>
            <p:cNvPr id="103" name="Shape 103"/>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104" name="Shape 104"/>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5" name="Shape 10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6" name="Shape 106"/>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7" name="Shape 107"/>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8" name="Shape 108"/>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9" name="Shape 109"/>
            <p:cNvSpPr/>
            <p:nvPr/>
          </p:nvSpPr>
          <p:spPr>
            <a:xfrm>
              <a:off x="6172200" y="402164"/>
              <a:ext cx="5596464" cy="6053669"/>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0" name="Shape 110"/>
            <p:cNvSpPr/>
            <p:nvPr/>
          </p:nvSpPr>
          <p:spPr>
            <a:xfrm rot="-5677511">
              <a:off x="4203593" y="1826078"/>
              <a:ext cx="3299406" cy="440923"/>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11" name="Shape 111"/>
            <p:cNvSpPr/>
            <p:nvPr/>
          </p:nvSpPr>
          <p:spPr>
            <a:xfrm rot="-5400000">
              <a:off x="3295431" y="2801721"/>
              <a:ext cx="6053669" cy="1254558"/>
            </a:xfrm>
            <a:custGeom>
              <a:avLst/>
              <a:gdLst/>
              <a:ahLst/>
              <a:cxnLst/>
              <a:rect l="0" t="0" r="0" b="0"/>
              <a:pathLst>
                <a:path w="120000" h="120000" extrusionOk="0">
                  <a:moveTo>
                    <a:pt x="0" y="0"/>
                  </a:moveTo>
                  <a:lnTo>
                    <a:pt x="0" y="119550"/>
                  </a:lnTo>
                  <a:lnTo>
                    <a:pt x="120000" y="120000"/>
                  </a:lnTo>
                  <a:lnTo>
                    <a:pt x="120000" y="105"/>
                  </a:lnTo>
                  <a:lnTo>
                    <a:pt x="120000" y="105"/>
                  </a:lnTo>
                  <a:lnTo>
                    <a:pt x="117276" y="2340"/>
                  </a:lnTo>
                  <a:lnTo>
                    <a:pt x="114564" y="4470"/>
                  </a:lnTo>
                  <a:lnTo>
                    <a:pt x="111840" y="6555"/>
                  </a:lnTo>
                  <a:lnTo>
                    <a:pt x="109104" y="8340"/>
                  </a:lnTo>
                  <a:lnTo>
                    <a:pt x="106380" y="10140"/>
                  </a:lnTo>
                  <a:lnTo>
                    <a:pt x="103644" y="11820"/>
                  </a:lnTo>
                  <a:lnTo>
                    <a:pt x="100944" y="13260"/>
                  </a:lnTo>
                  <a:lnTo>
                    <a:pt x="98208" y="14625"/>
                  </a:lnTo>
                  <a:lnTo>
                    <a:pt x="95484" y="15870"/>
                  </a:lnTo>
                  <a:lnTo>
                    <a:pt x="92808" y="16950"/>
                  </a:lnTo>
                  <a:lnTo>
                    <a:pt x="90096" y="18030"/>
                  </a:lnTo>
                  <a:lnTo>
                    <a:pt x="87420" y="18930"/>
                  </a:lnTo>
                  <a:lnTo>
                    <a:pt x="84744" y="19635"/>
                  </a:lnTo>
                  <a:lnTo>
                    <a:pt x="82080" y="20370"/>
                  </a:lnTo>
                  <a:lnTo>
                    <a:pt x="79440" y="20985"/>
                  </a:lnTo>
                  <a:lnTo>
                    <a:pt x="76824" y="21420"/>
                  </a:lnTo>
                  <a:lnTo>
                    <a:pt x="74208" y="21795"/>
                  </a:lnTo>
                  <a:lnTo>
                    <a:pt x="71616" y="22155"/>
                  </a:lnTo>
                  <a:lnTo>
                    <a:pt x="69060" y="22320"/>
                  </a:lnTo>
                  <a:lnTo>
                    <a:pt x="66504" y="22500"/>
                  </a:lnTo>
                  <a:lnTo>
                    <a:pt x="63984" y="22590"/>
                  </a:lnTo>
                  <a:lnTo>
                    <a:pt x="61488" y="22500"/>
                  </a:lnTo>
                  <a:lnTo>
                    <a:pt x="59016" y="22500"/>
                  </a:lnTo>
                  <a:lnTo>
                    <a:pt x="56568" y="22320"/>
                  </a:lnTo>
                  <a:lnTo>
                    <a:pt x="54168" y="22050"/>
                  </a:lnTo>
                  <a:lnTo>
                    <a:pt x="51792" y="21795"/>
                  </a:lnTo>
                  <a:lnTo>
                    <a:pt x="49464" y="21510"/>
                  </a:lnTo>
                  <a:lnTo>
                    <a:pt x="47148" y="21075"/>
                  </a:lnTo>
                  <a:lnTo>
                    <a:pt x="44868" y="20610"/>
                  </a:lnTo>
                  <a:lnTo>
                    <a:pt x="42636" y="20190"/>
                  </a:lnTo>
                  <a:lnTo>
                    <a:pt x="38280" y="19005"/>
                  </a:lnTo>
                  <a:lnTo>
                    <a:pt x="34104" y="17745"/>
                  </a:lnTo>
                  <a:lnTo>
                    <a:pt x="30096" y="16425"/>
                  </a:lnTo>
                  <a:lnTo>
                    <a:pt x="26304" y="14970"/>
                  </a:lnTo>
                  <a:lnTo>
                    <a:pt x="22680" y="13455"/>
                  </a:lnTo>
                  <a:lnTo>
                    <a:pt x="19320" y="11820"/>
                  </a:lnTo>
                  <a:lnTo>
                    <a:pt x="16164" y="10215"/>
                  </a:lnTo>
                  <a:lnTo>
                    <a:pt x="13260" y="8610"/>
                  </a:lnTo>
                  <a:lnTo>
                    <a:pt x="10596" y="7095"/>
                  </a:lnTo>
                  <a:lnTo>
                    <a:pt x="8232" y="5655"/>
                  </a:lnTo>
                  <a:lnTo>
                    <a:pt x="6096" y="4290"/>
                  </a:lnTo>
                  <a:lnTo>
                    <a:pt x="4296" y="3150"/>
                  </a:lnTo>
                  <a:lnTo>
                    <a:pt x="2784" y="2070"/>
                  </a:lnTo>
                  <a:lnTo>
                    <a:pt x="708" y="525"/>
                  </a:lnTo>
                  <a:lnTo>
                    <a:pt x="0" y="0"/>
                  </a:lnTo>
                  <a:lnTo>
                    <a:pt x="0" y="0"/>
                  </a:lnTo>
                  <a:close/>
                </a:path>
              </a:pathLst>
            </a:custGeom>
            <a:solidFill>
              <a:schemeClr val="lt1"/>
            </a:solidFill>
            <a:ln>
              <a:noFill/>
            </a:ln>
          </p:spPr>
        </p:sp>
        <p:sp>
          <p:nvSpPr>
            <p:cNvPr id="112" name="Shape 112"/>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13" name="Shape 113"/>
          <p:cNvSpPr txBox="1">
            <a:spLocks noGrp="1"/>
          </p:cNvSpPr>
          <p:nvPr>
            <p:ph type="title"/>
          </p:nvPr>
        </p:nvSpPr>
        <p:spPr>
          <a:xfrm>
            <a:off x="1154954" y="1693333"/>
            <a:ext cx="3865134" cy="1735666"/>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4" name="Shape 114"/>
          <p:cNvSpPr>
            <a:spLocks noGrp="1"/>
          </p:cNvSpPr>
          <p:nvPr>
            <p:ph type="pic" idx="2"/>
          </p:nvPr>
        </p:nvSpPr>
        <p:spPr>
          <a:xfrm>
            <a:off x="6547869" y="1143000"/>
            <a:ext cx="3227193" cy="4572000"/>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5" name="Shape 115"/>
          <p:cNvSpPr txBox="1">
            <a:spLocks noGrp="1"/>
          </p:cNvSpPr>
          <p:nvPr>
            <p:ph type="body" idx="1"/>
          </p:nvPr>
        </p:nvSpPr>
        <p:spPr>
          <a:xfrm>
            <a:off x="1154954" y="3657600"/>
            <a:ext cx="3859212" cy="1371599"/>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4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16" name="Shape 116"/>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Shape 117"/>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Shape 118"/>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19" name="Shape 119"/>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20"/>
        <p:cNvGrpSpPr/>
        <p:nvPr/>
      </p:nvGrpSpPr>
      <p:grpSpPr>
        <a:xfrm>
          <a:off x="0" y="0"/>
          <a:ext cx="0" cy="0"/>
          <a:chOff x="0" y="0"/>
          <a:chExt cx="0" cy="0"/>
        </a:xfrm>
      </p:grpSpPr>
      <p:grpSp>
        <p:nvGrpSpPr>
          <p:cNvPr id="121" name="Shape 121"/>
          <p:cNvGrpSpPr/>
          <p:nvPr/>
        </p:nvGrpSpPr>
        <p:grpSpPr>
          <a:xfrm>
            <a:off x="0" y="0"/>
            <a:ext cx="12192000" cy="6858000"/>
            <a:chOff x="0" y="0"/>
            <a:chExt cx="12192000" cy="6858000"/>
          </a:xfrm>
        </p:grpSpPr>
        <p:sp>
          <p:nvSpPr>
            <p:cNvPr id="122" name="Shape 122"/>
            <p:cNvSpPr/>
            <p:nvPr/>
          </p:nvSpPr>
          <p:spPr>
            <a:xfrm>
              <a:off x="0" y="0"/>
              <a:ext cx="12192000" cy="6858000"/>
            </a:xfrm>
            <a:prstGeom prst="rect">
              <a:avLst/>
            </a:prstGeom>
            <a:blipFill rotWithShape="1">
              <a:blip r:embed="rId2">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123" name="Shape 123"/>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4" name="Shape 12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5" name="Shape 125"/>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6" name="Shape 126"/>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7" name="Shape 127"/>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8" name="Shape 128"/>
            <p:cNvSpPr/>
            <p:nvPr/>
          </p:nvSpPr>
          <p:spPr>
            <a:xfrm rot="10371525">
              <a:off x="263766" y="4438254"/>
              <a:ext cx="3299406" cy="440923"/>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29" name="Shape 129"/>
            <p:cNvSpPr/>
            <p:nvPr/>
          </p:nvSpPr>
          <p:spPr>
            <a:xfrm rot="10800000">
              <a:off x="459505" y="321130"/>
              <a:ext cx="11277600" cy="4533899"/>
            </a:xfrm>
            <a:custGeom>
              <a:avLst/>
              <a:gdLst/>
              <a:ahLst/>
              <a:cxnLst/>
              <a:rect l="0" t="0" r="0" b="0"/>
              <a:pathLst>
                <a:path w="120000" h="120000" extrusionOk="0">
                  <a:moveTo>
                    <a:pt x="0" y="0"/>
                  </a:moveTo>
                  <a:lnTo>
                    <a:pt x="0" y="120000"/>
                  </a:lnTo>
                  <a:lnTo>
                    <a:pt x="120000" y="120000"/>
                  </a:lnTo>
                  <a:lnTo>
                    <a:pt x="120000" y="42"/>
                  </a:lnTo>
                  <a:lnTo>
                    <a:pt x="120000" y="42"/>
                  </a:lnTo>
                  <a:lnTo>
                    <a:pt x="117280" y="1092"/>
                  </a:lnTo>
                  <a:lnTo>
                    <a:pt x="114560" y="2100"/>
                  </a:lnTo>
                  <a:lnTo>
                    <a:pt x="111841" y="3067"/>
                  </a:lnTo>
                  <a:lnTo>
                    <a:pt x="109104" y="3907"/>
                  </a:lnTo>
                  <a:lnTo>
                    <a:pt x="106385" y="4747"/>
                  </a:lnTo>
                  <a:lnTo>
                    <a:pt x="103648" y="5546"/>
                  </a:lnTo>
                  <a:lnTo>
                    <a:pt x="100945" y="6218"/>
                  </a:lnTo>
                  <a:lnTo>
                    <a:pt x="98209" y="6848"/>
                  </a:lnTo>
                  <a:lnTo>
                    <a:pt x="95489" y="7436"/>
                  </a:lnTo>
                  <a:lnTo>
                    <a:pt x="92804" y="7941"/>
                  </a:lnTo>
                  <a:lnTo>
                    <a:pt x="90101" y="8445"/>
                  </a:lnTo>
                  <a:lnTo>
                    <a:pt x="87415" y="8865"/>
                  </a:lnTo>
                  <a:lnTo>
                    <a:pt x="84746" y="9201"/>
                  </a:lnTo>
                  <a:lnTo>
                    <a:pt x="82077" y="9537"/>
                  </a:lnTo>
                  <a:lnTo>
                    <a:pt x="79442" y="9831"/>
                  </a:lnTo>
                  <a:lnTo>
                    <a:pt x="76824" y="10042"/>
                  </a:lnTo>
                  <a:lnTo>
                    <a:pt x="74206" y="10210"/>
                  </a:lnTo>
                  <a:lnTo>
                    <a:pt x="71621" y="10378"/>
                  </a:lnTo>
                  <a:lnTo>
                    <a:pt x="69054" y="10462"/>
                  </a:lnTo>
                  <a:lnTo>
                    <a:pt x="66503" y="10546"/>
                  </a:lnTo>
                  <a:lnTo>
                    <a:pt x="63986" y="10588"/>
                  </a:lnTo>
                  <a:lnTo>
                    <a:pt x="61486" y="10546"/>
                  </a:lnTo>
                  <a:lnTo>
                    <a:pt x="59020" y="10546"/>
                  </a:lnTo>
                  <a:lnTo>
                    <a:pt x="56570" y="10462"/>
                  </a:lnTo>
                  <a:lnTo>
                    <a:pt x="54172" y="10336"/>
                  </a:lnTo>
                  <a:lnTo>
                    <a:pt x="51790" y="10210"/>
                  </a:lnTo>
                  <a:lnTo>
                    <a:pt x="49459" y="10084"/>
                  </a:lnTo>
                  <a:lnTo>
                    <a:pt x="47145" y="9873"/>
                  </a:lnTo>
                  <a:lnTo>
                    <a:pt x="44864" y="9663"/>
                  </a:lnTo>
                  <a:lnTo>
                    <a:pt x="42635" y="9453"/>
                  </a:lnTo>
                  <a:lnTo>
                    <a:pt x="38277" y="8907"/>
                  </a:lnTo>
                  <a:lnTo>
                    <a:pt x="34104" y="8319"/>
                  </a:lnTo>
                  <a:lnTo>
                    <a:pt x="30101" y="7689"/>
                  </a:lnTo>
                  <a:lnTo>
                    <a:pt x="26300" y="7016"/>
                  </a:lnTo>
                  <a:lnTo>
                    <a:pt x="22685" y="6302"/>
                  </a:lnTo>
                  <a:lnTo>
                    <a:pt x="19324" y="5546"/>
                  </a:lnTo>
                  <a:lnTo>
                    <a:pt x="16165" y="4789"/>
                  </a:lnTo>
                  <a:lnTo>
                    <a:pt x="13260" y="4033"/>
                  </a:lnTo>
                  <a:lnTo>
                    <a:pt x="10591" y="3319"/>
                  </a:lnTo>
                  <a:lnTo>
                    <a:pt x="8226" y="2647"/>
                  </a:lnTo>
                  <a:lnTo>
                    <a:pt x="6097" y="2016"/>
                  </a:lnTo>
                  <a:lnTo>
                    <a:pt x="4290" y="1470"/>
                  </a:lnTo>
                  <a:lnTo>
                    <a:pt x="2787" y="966"/>
                  </a:lnTo>
                  <a:lnTo>
                    <a:pt x="709" y="252"/>
                  </a:lnTo>
                  <a:lnTo>
                    <a:pt x="0" y="0"/>
                  </a:lnTo>
                  <a:lnTo>
                    <a:pt x="0" y="0"/>
                  </a:lnTo>
                  <a:close/>
                </a:path>
              </a:pathLst>
            </a:custGeom>
            <a:solidFill>
              <a:schemeClr val="lt1"/>
            </a:solidFill>
            <a:ln>
              <a:noFill/>
            </a:ln>
          </p:spPr>
        </p:sp>
        <p:sp>
          <p:nvSpPr>
            <p:cNvPr id="130" name="Shape 130"/>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31" name="Shape 131"/>
          <p:cNvSpPr txBox="1">
            <a:spLocks noGrp="1"/>
          </p:cNvSpPr>
          <p:nvPr>
            <p:ph type="title"/>
          </p:nvPr>
        </p:nvSpPr>
        <p:spPr>
          <a:xfrm>
            <a:off x="1154954" y="4969926"/>
            <a:ext cx="8825659" cy="566737"/>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2" name="Shape 132"/>
          <p:cNvSpPr>
            <a:spLocks noGrp="1"/>
          </p:cNvSpPr>
          <p:nvPr>
            <p:ph type="pic" idx="2"/>
          </p:nvPr>
        </p:nvSpPr>
        <p:spPr>
          <a:xfrm>
            <a:off x="1154954" y="685800"/>
            <a:ext cx="8825659" cy="3429000"/>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3" name="Shape 133"/>
          <p:cNvSpPr txBox="1">
            <a:spLocks noGrp="1"/>
          </p:cNvSpPr>
          <p:nvPr>
            <p:ph type="body" idx="1"/>
          </p:nvPr>
        </p:nvSpPr>
        <p:spPr>
          <a:xfrm>
            <a:off x="1154954" y="5536664"/>
            <a:ext cx="8825657" cy="493711"/>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200" b="0" i="0" u="none" strike="noStrike" cap="none">
                <a:solidFill>
                  <a:srgbClr val="EE52A4"/>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34" name="Shape 134"/>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Shape 135"/>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Shape 136"/>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137" name="Shape 137"/>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a:solidFill>
                  <a:schemeClr val="lt1"/>
                </a:solidFill>
                <a:latin typeface="Century Gothic"/>
                <a:ea typeface="Century Gothic"/>
                <a:cs typeface="Century Gothic"/>
                <a:sym typeface="Century Gothic"/>
              </a:rPr>
              <a:t>‹#›</a:t>
            </a:fld>
            <a:endParaRPr lang="en-US" sz="2800" b="0" i="0">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0" y="0"/>
            <a:ext cx="12192000" cy="6858000"/>
            <a:chOff x="0" y="0"/>
            <a:chExt cx="12192000" cy="6858000"/>
          </a:xfrm>
        </p:grpSpPr>
        <p:sp>
          <p:nvSpPr>
            <p:cNvPr id="7" name="Shape 7"/>
            <p:cNvSpPr/>
            <p:nvPr/>
          </p:nvSpPr>
          <p:spPr>
            <a:xfrm>
              <a:off x="0" y="0"/>
              <a:ext cx="12192000" cy="6858000"/>
            </a:xfrm>
            <a:prstGeom prst="rect">
              <a:avLst/>
            </a:prstGeom>
            <a:blipFill rotWithShape="1">
              <a:blip r:embed="rId19">
                <a:alphaModFix/>
              </a:blip>
              <a:stretch>
                <a:fillRect/>
              </a:stretch>
            </a:blipFill>
            <a:ln>
              <a:noFill/>
            </a:ln>
          </p:spPr>
          <p:txBody>
            <a:bodyPr lIns="91425" tIns="91425" rIns="91425" bIns="91425" anchor="ctr" anchorCtr="0">
              <a:noAutofit/>
            </a:bodyPr>
            <a:lstStyle/>
            <a:p>
              <a:pPr lvl="0">
                <a:spcBef>
                  <a:spcPts val="0"/>
                </a:spcBef>
                <a:buNone/>
              </a:pPr>
              <a:endParaRPr/>
            </a:p>
          </p:txBody>
        </p:sp>
        <p:sp>
          <p:nvSpPr>
            <p:cNvPr id="8" name="Shape 8"/>
            <p:cNvSpPr/>
            <p:nvPr/>
          </p:nvSpPr>
          <p:spPr>
            <a:xfrm>
              <a:off x="0" y="2667000"/>
              <a:ext cx="4190999" cy="4190999"/>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9" name="Shape 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8609011" y="5867400"/>
              <a:ext cx="990599" cy="990599"/>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8609011"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7999411" y="8463"/>
              <a:ext cx="1600199" cy="1600199"/>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589932">
              <a:off x="8490951" y="1797516"/>
              <a:ext cx="3299407" cy="440924"/>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a:off x="459506" y="1866405"/>
              <a:ext cx="11277600" cy="4533899"/>
            </a:xfrm>
            <a:custGeom>
              <a:avLst/>
              <a:gdLst/>
              <a:ahLst/>
              <a:cxnLst/>
              <a:rect l="0" t="0" r="0" b="0"/>
              <a:pathLst>
                <a:path w="120000" h="120000" extrusionOk="0">
                  <a:moveTo>
                    <a:pt x="0" y="0"/>
                  </a:moveTo>
                  <a:lnTo>
                    <a:pt x="0" y="120000"/>
                  </a:lnTo>
                  <a:lnTo>
                    <a:pt x="120000" y="120000"/>
                  </a:lnTo>
                  <a:lnTo>
                    <a:pt x="120000" y="42"/>
                  </a:lnTo>
                  <a:lnTo>
                    <a:pt x="120000" y="42"/>
                  </a:lnTo>
                  <a:lnTo>
                    <a:pt x="117280" y="1092"/>
                  </a:lnTo>
                  <a:lnTo>
                    <a:pt x="114560" y="2100"/>
                  </a:lnTo>
                  <a:lnTo>
                    <a:pt x="111841" y="3067"/>
                  </a:lnTo>
                  <a:lnTo>
                    <a:pt x="109104" y="3907"/>
                  </a:lnTo>
                  <a:lnTo>
                    <a:pt x="106385" y="4747"/>
                  </a:lnTo>
                  <a:lnTo>
                    <a:pt x="103648" y="5546"/>
                  </a:lnTo>
                  <a:lnTo>
                    <a:pt x="100945" y="6218"/>
                  </a:lnTo>
                  <a:lnTo>
                    <a:pt x="98209" y="6848"/>
                  </a:lnTo>
                  <a:lnTo>
                    <a:pt x="95489" y="7436"/>
                  </a:lnTo>
                  <a:lnTo>
                    <a:pt x="92804" y="7941"/>
                  </a:lnTo>
                  <a:lnTo>
                    <a:pt x="90101" y="8445"/>
                  </a:lnTo>
                  <a:lnTo>
                    <a:pt x="87415" y="8865"/>
                  </a:lnTo>
                  <a:lnTo>
                    <a:pt x="84746" y="9201"/>
                  </a:lnTo>
                  <a:lnTo>
                    <a:pt x="82077" y="9537"/>
                  </a:lnTo>
                  <a:lnTo>
                    <a:pt x="79442" y="9831"/>
                  </a:lnTo>
                  <a:lnTo>
                    <a:pt x="76824" y="10042"/>
                  </a:lnTo>
                  <a:lnTo>
                    <a:pt x="74206" y="10210"/>
                  </a:lnTo>
                  <a:lnTo>
                    <a:pt x="71621" y="10378"/>
                  </a:lnTo>
                  <a:lnTo>
                    <a:pt x="69054" y="10462"/>
                  </a:lnTo>
                  <a:lnTo>
                    <a:pt x="66503" y="10546"/>
                  </a:lnTo>
                  <a:lnTo>
                    <a:pt x="63986" y="10588"/>
                  </a:lnTo>
                  <a:lnTo>
                    <a:pt x="61486" y="10546"/>
                  </a:lnTo>
                  <a:lnTo>
                    <a:pt x="59020" y="10546"/>
                  </a:lnTo>
                  <a:lnTo>
                    <a:pt x="56570" y="10462"/>
                  </a:lnTo>
                  <a:lnTo>
                    <a:pt x="54172" y="10336"/>
                  </a:lnTo>
                  <a:lnTo>
                    <a:pt x="51790" y="10210"/>
                  </a:lnTo>
                  <a:lnTo>
                    <a:pt x="49459" y="10084"/>
                  </a:lnTo>
                  <a:lnTo>
                    <a:pt x="47145" y="9873"/>
                  </a:lnTo>
                  <a:lnTo>
                    <a:pt x="44864" y="9663"/>
                  </a:lnTo>
                  <a:lnTo>
                    <a:pt x="42635" y="9453"/>
                  </a:lnTo>
                  <a:lnTo>
                    <a:pt x="38277" y="8907"/>
                  </a:lnTo>
                  <a:lnTo>
                    <a:pt x="34104" y="8319"/>
                  </a:lnTo>
                  <a:lnTo>
                    <a:pt x="30101" y="7689"/>
                  </a:lnTo>
                  <a:lnTo>
                    <a:pt x="26300" y="7016"/>
                  </a:lnTo>
                  <a:lnTo>
                    <a:pt x="22685" y="6302"/>
                  </a:lnTo>
                  <a:lnTo>
                    <a:pt x="19324" y="5546"/>
                  </a:lnTo>
                  <a:lnTo>
                    <a:pt x="16165" y="4789"/>
                  </a:lnTo>
                  <a:lnTo>
                    <a:pt x="13260" y="4033"/>
                  </a:lnTo>
                  <a:lnTo>
                    <a:pt x="10591" y="3319"/>
                  </a:lnTo>
                  <a:lnTo>
                    <a:pt x="8226" y="2647"/>
                  </a:lnTo>
                  <a:lnTo>
                    <a:pt x="6097" y="2016"/>
                  </a:lnTo>
                  <a:lnTo>
                    <a:pt x="4290" y="1470"/>
                  </a:lnTo>
                  <a:lnTo>
                    <a:pt x="2787" y="966"/>
                  </a:lnTo>
                  <a:lnTo>
                    <a:pt x="709" y="252"/>
                  </a:lnTo>
                  <a:lnTo>
                    <a:pt x="0" y="0"/>
                  </a:lnTo>
                  <a:lnTo>
                    <a:pt x="0" y="0"/>
                  </a:lnTo>
                  <a:close/>
                </a:path>
              </a:pathLst>
            </a:custGeom>
            <a:solidFill>
              <a:schemeClr val="lt1"/>
            </a:solidFill>
            <a:ln>
              <a:noFill/>
            </a:ln>
          </p:spPr>
        </p:sp>
        <p:sp>
          <p:nvSpPr>
            <p:cNvPr id="15" name="Shape 15"/>
            <p:cNvSpPr/>
            <p:nvPr/>
          </p:nvSpPr>
          <p:spPr>
            <a:xfrm>
              <a:off x="0" y="1586"/>
              <a:ext cx="12192000" cy="6856412"/>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sp>
      </p:grpSp>
      <p:sp>
        <p:nvSpPr>
          <p:cNvPr id="16" name="Shape 16"/>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7" name="Shape 17"/>
          <p:cNvSpPr txBox="1">
            <a:spLocks noGrp="1"/>
          </p:cNvSpPr>
          <p:nvPr>
            <p:ph type="body" idx="1"/>
          </p:nvPr>
        </p:nvSpPr>
        <p:spPr>
          <a:xfrm>
            <a:off x="1154954" y="2603500"/>
            <a:ext cx="8761412"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8" name="Shape 18"/>
          <p:cNvSpPr txBox="1">
            <a:spLocks noGrp="1"/>
          </p:cNvSpPr>
          <p:nvPr>
            <p:ph type="dt" idx="10"/>
          </p:nvPr>
        </p:nvSpPr>
        <p:spPr>
          <a:xfrm>
            <a:off x="10653103" y="6391837"/>
            <a:ext cx="990598" cy="304798"/>
          </a:xfrm>
          <a:prstGeom prst="rect">
            <a:avLst/>
          </a:prstGeom>
          <a:noFill/>
          <a:ln>
            <a:noFill/>
          </a:ln>
        </p:spPr>
        <p:txBody>
          <a:bodyPr lIns="91425" tIns="91425" rIns="91425" bIns="91425" anchor="ctr" anchorCtr="0"/>
          <a:lstStyle>
            <a:lvl1pPr marL="0" marR="0" lvl="0" indent="0" algn="r" rtl="0">
              <a:spcBef>
                <a:spcPts val="0"/>
              </a:spcBef>
              <a:buNone/>
              <a:defRPr sz="1000" b="1" i="0" u="none" strike="noStrike" cap="none">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a:off x="561110" y="6391837"/>
            <a:ext cx="3859794" cy="304801"/>
          </a:xfrm>
          <a:prstGeom prst="rect">
            <a:avLst/>
          </a:prstGeom>
          <a:noFill/>
          <a:ln>
            <a:noFill/>
          </a:ln>
        </p:spPr>
        <p:txBody>
          <a:bodyPr lIns="91425" tIns="91425" rIns="91425" bIns="91425" anchor="ctr" anchorCtr="0"/>
          <a:lstStyle>
            <a:lvl1pPr marL="0" marR="0" lvl="0" indent="0" algn="l" rtl="0">
              <a:spcBef>
                <a:spcPts val="0"/>
              </a:spcBef>
              <a:buNone/>
              <a:defRPr sz="1000" b="1" i="0" u="none" strike="noStrike" cap="none">
                <a:solidFill>
                  <a:schemeClr val="accen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p:nvPr/>
        </p:nvSpPr>
        <p:spPr>
          <a:xfrm>
            <a:off x="10437811" y="0"/>
            <a:ext cx="685799" cy="1143000"/>
          </a:xfrm>
          <a:prstGeom prst="rect">
            <a:avLst/>
          </a:prstGeom>
          <a:solidFill>
            <a:schemeClr val="accent1"/>
          </a:solidFill>
          <a:ln>
            <a:noFill/>
          </a:ln>
          <a:effectLst>
            <a:outerShdw blurRad="38100" dist="25400" dir="5400000" rotWithShape="0">
              <a:srgbClr val="000000">
                <a:alpha val="44705"/>
              </a:srgbClr>
            </a:outerShdw>
          </a:effectLst>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sldNum" idx="12"/>
          </p:nvPr>
        </p:nvSpPr>
        <p:spPr>
          <a:xfrm>
            <a:off x="10352539" y="295729"/>
            <a:ext cx="838198" cy="767687"/>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jp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3.jpg"/><Relationship Id="rId5" Type="http://schemas.openxmlformats.org/officeDocument/2006/relationships/image" Target="../media/image7.jpg"/><Relationship Id="rId6"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3.jpg"/><Relationship Id="rId5" Type="http://schemas.openxmlformats.org/officeDocument/2006/relationships/image" Target="../media/image7.jpg"/><Relationship Id="rId6"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3.jp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jpg"/><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86" y="0"/>
            <a:ext cx="13268410" cy="7463481"/>
          </a:xfrm>
          <a:prstGeom prst="rect">
            <a:avLst/>
          </a:prstGeom>
        </p:spPr>
      </p:pic>
      <p:sp>
        <p:nvSpPr>
          <p:cNvPr id="249" name="Shape 249"/>
          <p:cNvSpPr txBox="1">
            <a:spLocks noGrp="1"/>
          </p:cNvSpPr>
          <p:nvPr>
            <p:ph type="ctrTitle"/>
          </p:nvPr>
        </p:nvSpPr>
        <p:spPr>
          <a:xfrm>
            <a:off x="1186252" y="-9142"/>
            <a:ext cx="11121084" cy="1902941"/>
          </a:xfrm>
          <a:prstGeom prst="rect">
            <a:avLst/>
          </a:prstGeom>
          <a:noFill/>
          <a:ln>
            <a:noFill/>
          </a:ln>
        </p:spPr>
        <p:txBody>
          <a:bodyPr lIns="91425" tIns="45700" rIns="91425" bIns="45700" anchor="b" anchorCtr="0">
            <a:noAutofit/>
          </a:bodyPr>
          <a:lstStyle/>
          <a:p>
            <a:pPr marL="0" marR="0" lvl="0" indent="0" algn="l" rtl="0">
              <a:spcBef>
                <a:spcPts val="0"/>
              </a:spcBef>
              <a:buClr>
                <a:schemeClr val="lt2"/>
              </a:buClr>
              <a:buSzPct val="25000"/>
              <a:buFont typeface="Century Gothic"/>
              <a:buNone/>
            </a:pPr>
            <a:r>
              <a:rPr lang="en-US" sz="3600" b="1" i="0" u="none" strike="noStrike" cap="none" dirty="0">
                <a:solidFill>
                  <a:schemeClr val="lt2"/>
                </a:solidFill>
                <a:latin typeface="Century Gothic"/>
                <a:ea typeface="Century Gothic"/>
                <a:cs typeface="Century Gothic"/>
                <a:sym typeface="Century Gothic"/>
              </a:rPr>
              <a:t>Utility of shipborne disdrometer and marine navigation radar observations during convective and stratiform rain</a:t>
            </a:r>
          </a:p>
        </p:txBody>
      </p:sp>
      <p:sp>
        <p:nvSpPr>
          <p:cNvPr id="250" name="Shape 250"/>
          <p:cNvSpPr txBox="1">
            <a:spLocks noGrp="1"/>
          </p:cNvSpPr>
          <p:nvPr>
            <p:ph type="subTitle" idx="1"/>
          </p:nvPr>
        </p:nvSpPr>
        <p:spPr>
          <a:xfrm>
            <a:off x="4480560" y="5735668"/>
            <a:ext cx="3019587" cy="764932"/>
          </a:xfrm>
          <a:prstGeom prst="rect">
            <a:avLst/>
          </a:prstGeom>
          <a:solidFill>
            <a:schemeClr val="tx1">
              <a:lumMod val="75000"/>
              <a:lumOff val="25000"/>
              <a:alpha val="88000"/>
            </a:schemeClr>
          </a:solidFill>
          <a:ln>
            <a:noFill/>
          </a:ln>
        </p:spPr>
        <p:txBody>
          <a:bodyPr lIns="91425" tIns="45700" rIns="91425" bIns="45700" anchor="t" anchorCtr="0">
            <a:noAutofit/>
          </a:bodyPr>
          <a:lstStyle/>
          <a:p>
            <a:pPr marL="0" marR="0" lvl="0" indent="0" algn="ctr" rtl="0">
              <a:spcBef>
                <a:spcPts val="0"/>
              </a:spcBef>
              <a:spcAft>
                <a:spcPts val="0"/>
              </a:spcAft>
              <a:buClr>
                <a:schemeClr val="accent1"/>
              </a:buClr>
              <a:buSzPct val="25000"/>
              <a:buFont typeface="Noto Sans Symbols"/>
              <a:buNone/>
            </a:pPr>
            <a:r>
              <a:rPr lang="en-US" sz="2000" b="1" i="0" u="none" strike="noStrike" cap="none" smtClean="0">
                <a:solidFill>
                  <a:schemeClr val="lt1"/>
                </a:solidFill>
                <a:latin typeface="Century Gothic"/>
                <a:ea typeface="Century Gothic"/>
                <a:cs typeface="Century Gothic"/>
                <a:sym typeface="Century Gothic"/>
              </a:rPr>
              <a:t>CHRISTIAN </a:t>
            </a:r>
            <a:r>
              <a:rPr lang="en-US" sz="2000" b="1" i="0" u="none" strike="noStrike" cap="none" dirty="0" smtClean="0">
                <a:solidFill>
                  <a:schemeClr val="lt1"/>
                </a:solidFill>
                <a:latin typeface="Century Gothic"/>
                <a:ea typeface="Century Gothic"/>
                <a:cs typeface="Century Gothic"/>
                <a:sym typeface="Century Gothic"/>
              </a:rPr>
              <a:t>KLEPP</a:t>
            </a:r>
          </a:p>
          <a:p>
            <a:pPr marL="0" marR="0" lvl="0" indent="0" algn="ctr" rtl="0">
              <a:spcBef>
                <a:spcPts val="0"/>
              </a:spcBef>
              <a:spcAft>
                <a:spcPts val="0"/>
              </a:spcAft>
              <a:buClr>
                <a:schemeClr val="accent1"/>
              </a:buClr>
              <a:buSzPct val="25000"/>
              <a:buFont typeface="Noto Sans Symbols"/>
              <a:buNone/>
            </a:pPr>
            <a:r>
              <a:rPr lang="en-US" sz="2000" b="1" dirty="0" smtClean="0">
                <a:solidFill>
                  <a:schemeClr val="lt1"/>
                </a:solidFill>
              </a:rPr>
              <a:t>Univ. of Hamburg</a:t>
            </a:r>
            <a:endParaRPr lang="en-US" sz="2000" b="1" i="0" u="none" strike="noStrike" cap="none" dirty="0">
              <a:solidFill>
                <a:schemeClr val="lt1"/>
              </a:solidFill>
              <a:latin typeface="Century Gothic"/>
              <a:ea typeface="Century Gothic"/>
              <a:cs typeface="Century Gothic"/>
              <a:sym typeface="Century Gothic"/>
            </a:endParaRPr>
          </a:p>
        </p:txBody>
      </p:sp>
      <p:sp>
        <p:nvSpPr>
          <p:cNvPr id="7" name="Shape 250"/>
          <p:cNvSpPr txBox="1">
            <a:spLocks/>
          </p:cNvSpPr>
          <p:nvPr/>
        </p:nvSpPr>
        <p:spPr>
          <a:xfrm>
            <a:off x="2194560" y="4955666"/>
            <a:ext cx="7644384" cy="764933"/>
          </a:xfrm>
          <a:prstGeom prst="rect">
            <a:avLst/>
          </a:prstGeom>
          <a:solidFill>
            <a:schemeClr val="tx1">
              <a:lumMod val="75000"/>
              <a:lumOff val="25000"/>
              <a:alpha val="88000"/>
            </a:schemeClr>
          </a:solid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1000"/>
              </a:spcBef>
              <a:spcAft>
                <a:spcPts val="0"/>
              </a:spcAft>
              <a:buClr>
                <a:schemeClr val="accent1"/>
              </a:buClr>
              <a:buSzPct val="79999"/>
              <a:buFont typeface="Noto Sans Symbols"/>
              <a:buNone/>
              <a:defRPr sz="1800" b="0" i="0" u="none" strike="noStrike" cap="none">
                <a:solidFill>
                  <a:srgbClr val="EE52A4"/>
                </a:solidFill>
                <a:latin typeface="Century Gothic"/>
                <a:ea typeface="Century Gothic"/>
                <a:cs typeface="Century Gothic"/>
                <a:sym typeface="Century Gothic"/>
              </a:defRPr>
            </a:lvl1pPr>
            <a:lvl2pPr marL="457200" marR="0" lvl="1" indent="0" algn="ctr" rtl="0">
              <a:lnSpc>
                <a:spcPct val="100000"/>
              </a:lnSpc>
              <a:spcBef>
                <a:spcPts val="1000"/>
              </a:spcBef>
              <a:spcAft>
                <a:spcPts val="0"/>
              </a:spcAft>
              <a:buClr>
                <a:schemeClr val="accent1"/>
              </a:buClr>
              <a:buSzPct val="80000"/>
              <a:buFont typeface="Noto Sans Symbols"/>
              <a:buNone/>
              <a:defRPr sz="1600" b="0" i="0" u="none" strike="noStrike" cap="none">
                <a:solidFill>
                  <a:srgbClr val="888888"/>
                </a:solidFill>
                <a:latin typeface="Century Gothic"/>
                <a:ea typeface="Century Gothic"/>
                <a:cs typeface="Century Gothic"/>
                <a:sym typeface="Century Gothic"/>
              </a:defRPr>
            </a:lvl2pPr>
            <a:lvl3pPr marL="914400" marR="0" lvl="2" indent="0" algn="ctr" rtl="0">
              <a:lnSpc>
                <a:spcPct val="100000"/>
              </a:lnSpc>
              <a:spcBef>
                <a:spcPts val="1000"/>
              </a:spcBef>
              <a:spcAft>
                <a:spcPts val="0"/>
              </a:spcAft>
              <a:buClr>
                <a:schemeClr val="accent1"/>
              </a:buClr>
              <a:buSzPct val="80000"/>
              <a:buFont typeface="Noto Sans Symbols"/>
              <a:buNone/>
              <a:defRPr sz="1400" b="0" i="0" u="none" strike="noStrike" cap="none">
                <a:solidFill>
                  <a:srgbClr val="888888"/>
                </a:solidFill>
                <a:latin typeface="Century Gothic"/>
                <a:ea typeface="Century Gothic"/>
                <a:cs typeface="Century Gothic"/>
                <a:sym typeface="Century Gothic"/>
              </a:defRPr>
            </a:lvl3pPr>
            <a:lvl4pPr marL="1371600" marR="0" lvl="3"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4pPr>
            <a:lvl5pPr marL="1828800" marR="0" lvl="4"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5pPr>
            <a:lvl6pPr marL="2286000" marR="0" lvl="5"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6pPr>
            <a:lvl7pPr marL="2743200" marR="0" lvl="6"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7pPr>
            <a:lvl8pPr marL="3200400" marR="0" lvl="7"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8pPr>
            <a:lvl9pPr marL="3657600" marR="0" lvl="8" indent="0" algn="ctr" rtl="0">
              <a:lnSpc>
                <a:spcPct val="100000"/>
              </a:lnSpc>
              <a:spcBef>
                <a:spcPts val="1000"/>
              </a:spcBef>
              <a:spcAft>
                <a:spcPts val="0"/>
              </a:spcAft>
              <a:buClr>
                <a:schemeClr val="accent1"/>
              </a:buClr>
              <a:buSzPct val="80000"/>
              <a:buFont typeface="Noto Sans Symbols"/>
              <a:buNone/>
              <a:defRPr sz="1200" b="0" i="0" u="none" strike="noStrike" cap="none">
                <a:solidFill>
                  <a:srgbClr val="888888"/>
                </a:solidFill>
                <a:latin typeface="Century Gothic"/>
                <a:ea typeface="Century Gothic"/>
                <a:cs typeface="Century Gothic"/>
                <a:sym typeface="Century Gothic"/>
              </a:defRPr>
            </a:lvl9pPr>
          </a:lstStyle>
          <a:p>
            <a:pPr algn="ctr">
              <a:spcBef>
                <a:spcPts val="0"/>
              </a:spcBef>
              <a:buSzPct val="25000"/>
            </a:pPr>
            <a:r>
              <a:rPr lang="en-US" sz="2000" b="1" dirty="0" smtClean="0">
                <a:solidFill>
                  <a:schemeClr val="lt1"/>
                </a:solidFill>
              </a:rPr>
              <a:t>ELIZABETH J. THOMPSON, KYLA DRUSHKA, WILLIAM E. ASHER</a:t>
            </a:r>
          </a:p>
          <a:p>
            <a:pPr algn="ctr">
              <a:spcBef>
                <a:spcPts val="0"/>
              </a:spcBef>
              <a:buSzPct val="25000"/>
            </a:pPr>
            <a:r>
              <a:rPr lang="en-US" sz="2000" b="1" dirty="0" smtClean="0">
                <a:solidFill>
                  <a:schemeClr val="lt1"/>
                </a:solidFill>
              </a:rPr>
              <a:t>Applied Physics Lab at Univ. of Washington</a:t>
            </a:r>
          </a:p>
        </p:txBody>
      </p:sp>
      <p:sp>
        <p:nvSpPr>
          <p:cNvPr id="2" name="Oval 1"/>
          <p:cNvSpPr/>
          <p:nvPr/>
        </p:nvSpPr>
        <p:spPr>
          <a:xfrm>
            <a:off x="6917635" y="2160105"/>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36046" y="1635512"/>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039" y="5380512"/>
            <a:ext cx="1639110" cy="11932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413" y="827798"/>
            <a:ext cx="9274748" cy="706964"/>
          </a:xfrm>
        </p:spPr>
        <p:txBody>
          <a:bodyPr/>
          <a:lstStyle/>
          <a:p>
            <a:r>
              <a:rPr lang="en-US" sz="3200" dirty="0" smtClean="0"/>
              <a:t>Marine Radar Problem: Attenuation and artificial (?) echo brightening </a:t>
            </a:r>
            <a:br>
              <a:rPr lang="en-US" sz="3200" dirty="0" smtClean="0"/>
            </a:br>
            <a:r>
              <a:rPr lang="en-US" sz="2800" dirty="0" smtClean="0"/>
              <a:t>~8 km range ~2 km high</a:t>
            </a:r>
            <a:endParaRPr lang="en-US" sz="28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4618" r="18601"/>
          <a:stretch/>
        </p:blipFill>
        <p:spPr>
          <a:xfrm>
            <a:off x="7432184" y="2264145"/>
            <a:ext cx="4836244" cy="4435053"/>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52064" t="15683" r="9550" b="20054"/>
          <a:stretch/>
        </p:blipFill>
        <p:spPr>
          <a:xfrm>
            <a:off x="0" y="2292028"/>
            <a:ext cx="4680081" cy="4407170"/>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51464" t="15369" r="8945" b="19527"/>
          <a:stretch/>
        </p:blipFill>
        <p:spPr>
          <a:xfrm>
            <a:off x="3733834" y="2264145"/>
            <a:ext cx="4764505" cy="4407171"/>
          </a:xfrm>
          <a:prstGeom prst="rect">
            <a:avLst/>
          </a:prstGeom>
        </p:spPr>
      </p:pic>
      <p:sp>
        <p:nvSpPr>
          <p:cNvPr id="21" name="TextBox 20"/>
          <p:cNvSpPr txBox="1"/>
          <p:nvPr/>
        </p:nvSpPr>
        <p:spPr>
          <a:xfrm>
            <a:off x="5005877" y="2429628"/>
            <a:ext cx="2220420" cy="461665"/>
          </a:xfrm>
          <a:prstGeom prst="rect">
            <a:avLst/>
          </a:prstGeom>
          <a:solidFill>
            <a:schemeClr val="tx1"/>
          </a:solidFill>
          <a:ln>
            <a:noFill/>
          </a:ln>
        </p:spPr>
        <p:txBody>
          <a:bodyPr wrap="square" rtlCol="0">
            <a:spAutoFit/>
          </a:bodyPr>
          <a:lstStyle/>
          <a:p>
            <a:pPr algn="ctr"/>
            <a:r>
              <a:rPr lang="en-US" sz="2400" b="1" dirty="0" smtClean="0">
                <a:solidFill>
                  <a:srgbClr val="FFFF00"/>
                </a:solidFill>
              </a:rPr>
              <a:t>48 </a:t>
            </a:r>
            <a:r>
              <a:rPr lang="en-US" sz="2400" b="1" smtClean="0">
                <a:solidFill>
                  <a:srgbClr val="FFFF00"/>
                </a:solidFill>
              </a:rPr>
              <a:t>km range</a:t>
            </a:r>
            <a:endParaRPr lang="en-US" sz="2400" b="1" dirty="0">
              <a:solidFill>
                <a:srgbClr val="FFFF00"/>
              </a:solidFill>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9" name="TextBox 8"/>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extLst>
      <p:ext uri="{BB962C8B-B14F-4D97-AF65-F5344CB8AC3E}">
        <p14:creationId xmlns:p14="http://schemas.microsoft.com/office/powerpoint/2010/main" val="965079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86" y="0"/>
            <a:ext cx="13268410" cy="7463481"/>
          </a:xfrm>
          <a:prstGeom prst="rect">
            <a:avLst/>
          </a:prstGeom>
        </p:spPr>
      </p:pic>
      <p:sp>
        <p:nvSpPr>
          <p:cNvPr id="249" name="Shape 249"/>
          <p:cNvSpPr txBox="1">
            <a:spLocks noGrp="1"/>
          </p:cNvSpPr>
          <p:nvPr>
            <p:ph type="ctrTitle"/>
          </p:nvPr>
        </p:nvSpPr>
        <p:spPr>
          <a:xfrm>
            <a:off x="1186252" y="-9141"/>
            <a:ext cx="11121084" cy="1279518"/>
          </a:xfrm>
          <a:prstGeom prst="rect">
            <a:avLst/>
          </a:prstGeom>
          <a:noFill/>
          <a:ln>
            <a:noFill/>
          </a:ln>
        </p:spPr>
        <p:txBody>
          <a:bodyPr lIns="91425" tIns="45700" rIns="91425" bIns="45700" anchor="b" anchorCtr="0">
            <a:noAutofit/>
          </a:bodyPr>
          <a:lstStyle/>
          <a:p>
            <a:pPr marL="0" marR="0" lvl="0" indent="0" algn="l" rtl="0">
              <a:spcBef>
                <a:spcPts val="0"/>
              </a:spcBef>
              <a:buClr>
                <a:schemeClr val="lt2"/>
              </a:buClr>
              <a:buSzPct val="25000"/>
              <a:buFont typeface="Century Gothic"/>
              <a:buNone/>
            </a:pPr>
            <a:r>
              <a:rPr lang="en-US" sz="3600" b="1" dirty="0" smtClean="0"/>
              <a:t>ODM d</a:t>
            </a:r>
            <a:r>
              <a:rPr lang="en-US" sz="3600" b="1" i="0" u="none" strike="noStrike" cap="none" dirty="0" smtClean="0">
                <a:solidFill>
                  <a:schemeClr val="lt2"/>
                </a:solidFill>
                <a:latin typeface="Century Gothic"/>
                <a:ea typeface="Century Gothic"/>
                <a:cs typeface="Century Gothic"/>
                <a:sym typeface="Century Gothic"/>
              </a:rPr>
              <a:t>isdrometer performance at sea</a:t>
            </a:r>
            <a:endParaRPr lang="en-US" sz="3600" b="1" i="0" u="none" strike="noStrike" cap="none" dirty="0">
              <a:solidFill>
                <a:schemeClr val="lt2"/>
              </a:solidFill>
              <a:latin typeface="Century Gothic"/>
              <a:ea typeface="Century Gothic"/>
              <a:cs typeface="Century Gothic"/>
              <a:sym typeface="Century Gothic"/>
            </a:endParaRPr>
          </a:p>
        </p:txBody>
      </p:sp>
      <p:sp>
        <p:nvSpPr>
          <p:cNvPr id="2" name="Oval 1"/>
          <p:cNvSpPr/>
          <p:nvPr/>
        </p:nvSpPr>
        <p:spPr>
          <a:xfrm>
            <a:off x="6917635" y="2160105"/>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517389" y="1270377"/>
            <a:ext cx="3753853" cy="2776172"/>
          </a:xfrm>
        </p:spPr>
        <p:style>
          <a:lnRef idx="2">
            <a:schemeClr val="accent2"/>
          </a:lnRef>
          <a:fillRef idx="1">
            <a:schemeClr val="lt1"/>
          </a:fillRef>
          <a:effectRef idx="0">
            <a:schemeClr val="accent2"/>
          </a:effectRef>
          <a:fontRef idx="minor">
            <a:schemeClr val="dk1"/>
          </a:fontRef>
        </p:style>
        <p:txBody>
          <a:bodyPr/>
          <a:lstStyle/>
          <a:p>
            <a:pPr marL="285750" indent="-285750">
              <a:buFont typeface="Arial" charset="0"/>
              <a:buChar char="•"/>
            </a:pPr>
            <a:r>
              <a:rPr lang="en-US" dirty="0" smtClean="0"/>
              <a:t>Sea spray not a terrible problem if mounted high enough (20 m)</a:t>
            </a:r>
          </a:p>
          <a:p>
            <a:pPr marL="285750" indent="-285750">
              <a:buFont typeface="Arial" charset="0"/>
              <a:buChar char="•"/>
            </a:pPr>
            <a:r>
              <a:rPr lang="en-US" dirty="0" smtClean="0"/>
              <a:t>Small log-scale size bins</a:t>
            </a:r>
          </a:p>
          <a:p>
            <a:pPr marL="285750" indent="-285750">
              <a:buFont typeface="Arial" charset="0"/>
              <a:buChar char="•"/>
            </a:pPr>
            <a:r>
              <a:rPr lang="en-US" dirty="0" smtClean="0"/>
              <a:t>Flow </a:t>
            </a:r>
            <a:r>
              <a:rPr lang="en-US" dirty="0"/>
              <a:t>distortion minimized but fall speed still </a:t>
            </a:r>
            <a:r>
              <a:rPr lang="en-US" dirty="0" smtClean="0"/>
              <a:t>parameterized</a:t>
            </a:r>
            <a:endParaRPr lang="en-US" dirty="0"/>
          </a:p>
          <a:p>
            <a:pPr marL="285750" indent="-285750">
              <a:buFont typeface="Arial" charset="0"/>
              <a:buChar char="•"/>
            </a:pPr>
            <a:r>
              <a:rPr lang="en-US" dirty="0" smtClean="0"/>
              <a:t>Ship vibrations prevent drop detection below 0.43 mm</a:t>
            </a:r>
          </a:p>
        </p:txBody>
      </p:sp>
      <p:sp>
        <p:nvSpPr>
          <p:cNvPr id="4" name="Rectangle 3"/>
          <p:cNvSpPr/>
          <p:nvPr/>
        </p:nvSpPr>
        <p:spPr>
          <a:xfrm>
            <a:off x="4502950" y="5871211"/>
            <a:ext cx="3170059" cy="73866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buSzPct val="25000"/>
            </a:pPr>
            <a:r>
              <a:rPr lang="en-US" b="1" dirty="0" err="1">
                <a:solidFill>
                  <a:srgbClr val="420EA0"/>
                </a:solidFill>
                <a:latin typeface="Century Gothic"/>
                <a:ea typeface="Century Gothic"/>
                <a:cs typeface="Century Gothic"/>
                <a:sym typeface="Century Gothic"/>
              </a:rPr>
              <a:t>Lempio</a:t>
            </a:r>
            <a:r>
              <a:rPr lang="en-US" b="1" dirty="0">
                <a:solidFill>
                  <a:srgbClr val="420EA0"/>
                </a:solidFill>
                <a:latin typeface="Century Gothic"/>
                <a:ea typeface="Century Gothic"/>
                <a:cs typeface="Century Gothic"/>
                <a:sym typeface="Century Gothic"/>
              </a:rPr>
              <a:t> et al. (2007 </a:t>
            </a:r>
            <a:r>
              <a:rPr lang="en-US" b="1" i="1" dirty="0">
                <a:solidFill>
                  <a:srgbClr val="420EA0"/>
                </a:solidFill>
                <a:latin typeface="Century Gothic"/>
                <a:ea typeface="Century Gothic"/>
                <a:cs typeface="Century Gothic"/>
                <a:sym typeface="Century Gothic"/>
              </a:rPr>
              <a:t>Adv. </a:t>
            </a:r>
            <a:r>
              <a:rPr lang="en-US" b="1" i="1" dirty="0" err="1">
                <a:solidFill>
                  <a:srgbClr val="420EA0"/>
                </a:solidFill>
                <a:latin typeface="Century Gothic"/>
                <a:ea typeface="Century Gothic"/>
                <a:cs typeface="Century Gothic"/>
                <a:sym typeface="Century Gothic"/>
              </a:rPr>
              <a:t>Geosci</a:t>
            </a:r>
            <a:r>
              <a:rPr lang="en-US" b="1" i="1" dirty="0">
                <a:solidFill>
                  <a:srgbClr val="420EA0"/>
                </a:solidFill>
                <a:latin typeface="Century Gothic"/>
                <a:ea typeface="Century Gothic"/>
                <a:cs typeface="Century Gothic"/>
                <a:sym typeface="Century Gothic"/>
              </a:rPr>
              <a:t>.</a:t>
            </a:r>
            <a:r>
              <a:rPr lang="en-US" b="1" dirty="0">
                <a:solidFill>
                  <a:srgbClr val="420EA0"/>
                </a:solidFill>
                <a:latin typeface="Century Gothic"/>
                <a:ea typeface="Century Gothic"/>
                <a:cs typeface="Century Gothic"/>
                <a:sym typeface="Century Gothic"/>
              </a:rPr>
              <a:t>); </a:t>
            </a:r>
            <a:endParaRPr lang="en-US" b="1" dirty="0" smtClean="0">
              <a:solidFill>
                <a:srgbClr val="420EA0"/>
              </a:solidFill>
              <a:latin typeface="Century Gothic"/>
              <a:ea typeface="Century Gothic"/>
              <a:cs typeface="Century Gothic"/>
              <a:sym typeface="Century Gothic"/>
            </a:endParaRPr>
          </a:p>
          <a:p>
            <a:pPr lvl="0">
              <a:buSzPct val="25000"/>
            </a:pPr>
            <a:r>
              <a:rPr lang="en-US" b="1" dirty="0" err="1" smtClean="0">
                <a:solidFill>
                  <a:srgbClr val="420EA0"/>
                </a:solidFill>
                <a:latin typeface="Century Gothic"/>
                <a:ea typeface="Century Gothic"/>
                <a:cs typeface="Century Gothic"/>
                <a:sym typeface="Century Gothic"/>
              </a:rPr>
              <a:t>Klepp</a:t>
            </a:r>
            <a:r>
              <a:rPr lang="en-US" b="1" dirty="0" smtClean="0">
                <a:solidFill>
                  <a:srgbClr val="420EA0"/>
                </a:solidFill>
                <a:latin typeface="Century Gothic"/>
                <a:ea typeface="Century Gothic"/>
                <a:cs typeface="Century Gothic"/>
                <a:sym typeface="Century Gothic"/>
              </a:rPr>
              <a:t> </a:t>
            </a:r>
            <a:r>
              <a:rPr lang="en-US" b="1" dirty="0">
                <a:solidFill>
                  <a:srgbClr val="420EA0"/>
                </a:solidFill>
                <a:latin typeface="Century Gothic"/>
                <a:ea typeface="Century Gothic"/>
                <a:cs typeface="Century Gothic"/>
                <a:sym typeface="Century Gothic"/>
              </a:rPr>
              <a:t>et al. (2010 </a:t>
            </a:r>
            <a:r>
              <a:rPr lang="en-US" b="1" i="1" dirty="0" err="1">
                <a:solidFill>
                  <a:srgbClr val="420EA0"/>
                </a:solidFill>
                <a:latin typeface="Century Gothic"/>
                <a:ea typeface="Century Gothic"/>
                <a:cs typeface="Century Gothic"/>
                <a:sym typeface="Century Gothic"/>
              </a:rPr>
              <a:t>Tellus</a:t>
            </a:r>
            <a:r>
              <a:rPr lang="en-US" b="1" dirty="0">
                <a:solidFill>
                  <a:srgbClr val="420EA0"/>
                </a:solidFill>
                <a:latin typeface="Century Gothic"/>
                <a:ea typeface="Century Gothic"/>
                <a:cs typeface="Century Gothic"/>
                <a:sym typeface="Century Gothic"/>
              </a:rPr>
              <a:t>); </a:t>
            </a:r>
            <a:endParaRPr lang="en-US" b="1" dirty="0" smtClean="0">
              <a:solidFill>
                <a:srgbClr val="420EA0"/>
              </a:solidFill>
              <a:latin typeface="Century Gothic"/>
              <a:ea typeface="Century Gothic"/>
              <a:cs typeface="Century Gothic"/>
              <a:sym typeface="Century Gothic"/>
            </a:endParaRPr>
          </a:p>
          <a:p>
            <a:pPr lvl="0">
              <a:buSzPct val="25000"/>
            </a:pPr>
            <a:r>
              <a:rPr lang="en-US" b="1" dirty="0" err="1" smtClean="0">
                <a:solidFill>
                  <a:srgbClr val="420EA0"/>
                </a:solidFill>
                <a:latin typeface="Century Gothic"/>
                <a:ea typeface="Century Gothic"/>
                <a:cs typeface="Century Gothic"/>
                <a:sym typeface="Century Gothic"/>
              </a:rPr>
              <a:t>Klepp</a:t>
            </a:r>
            <a:r>
              <a:rPr lang="en-US" b="1" dirty="0" smtClean="0">
                <a:solidFill>
                  <a:srgbClr val="420EA0"/>
                </a:solidFill>
                <a:latin typeface="Century Gothic"/>
                <a:ea typeface="Century Gothic"/>
                <a:cs typeface="Century Gothic"/>
                <a:sym typeface="Century Gothic"/>
              </a:rPr>
              <a:t> </a:t>
            </a:r>
            <a:r>
              <a:rPr lang="en-US" b="1" dirty="0">
                <a:solidFill>
                  <a:srgbClr val="420EA0"/>
                </a:solidFill>
                <a:latin typeface="Century Gothic"/>
                <a:ea typeface="Century Gothic"/>
                <a:cs typeface="Century Gothic"/>
                <a:sym typeface="Century Gothic"/>
              </a:rPr>
              <a:t>(2015 </a:t>
            </a:r>
            <a:r>
              <a:rPr lang="en-US" b="1" i="1" dirty="0">
                <a:solidFill>
                  <a:srgbClr val="420EA0"/>
                </a:solidFill>
                <a:latin typeface="Century Gothic"/>
                <a:ea typeface="Century Gothic"/>
                <a:cs typeface="Century Gothic"/>
                <a:sym typeface="Century Gothic"/>
              </a:rPr>
              <a:t>Atm. Res.</a:t>
            </a:r>
            <a:r>
              <a:rPr lang="en-US" b="1" dirty="0">
                <a:solidFill>
                  <a:srgbClr val="420EA0"/>
                </a:solidFill>
                <a:latin typeface="Century Gothic"/>
                <a:ea typeface="Century Gothic"/>
                <a:cs typeface="Century Gothic"/>
                <a:sym typeface="Century Gothic"/>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9" name="TextBox 8"/>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extLst>
      <p:ext uri="{BB962C8B-B14F-4D97-AF65-F5344CB8AC3E}">
        <p14:creationId xmlns:p14="http://schemas.microsoft.com/office/powerpoint/2010/main" val="1190597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340" y="365761"/>
            <a:ext cx="10380137" cy="1314640"/>
          </a:xfrm>
        </p:spPr>
        <p:txBody>
          <a:bodyPr/>
          <a:lstStyle/>
          <a:p>
            <a:r>
              <a:rPr lang="en-US" sz="2400" b="1" dirty="0" smtClean="0"/>
              <a:t>Shipboard disdrometer: </a:t>
            </a:r>
            <a:r>
              <a:rPr lang="en-US" sz="2400" dirty="0" smtClean="0"/>
              <a:t>produces DSD parameters, </a:t>
            </a:r>
            <a:br>
              <a:rPr lang="en-US" sz="2400" dirty="0" smtClean="0"/>
            </a:br>
            <a:r>
              <a:rPr lang="mr-IN" sz="2400" dirty="0" smtClean="0"/>
              <a:t>…</a:t>
            </a:r>
            <a:r>
              <a:rPr lang="en-US" sz="2400" dirty="0" smtClean="0"/>
              <a:t>but 0.43 mm drop diameter detection limit complicates </a:t>
            </a:r>
            <a:br>
              <a:rPr lang="en-US" sz="2400" dirty="0" smtClean="0"/>
            </a:br>
            <a:r>
              <a:rPr lang="en-US" sz="2400" dirty="0" smtClean="0"/>
              <a:t>convection vs. stratiform separation. </a:t>
            </a:r>
            <a:r>
              <a:rPr lang="en-US" sz="2400" i="1" dirty="0" smtClean="0"/>
              <a:t>Solution: use rain duration </a:t>
            </a:r>
            <a:endParaRPr lang="en-US" sz="24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496"/>
          <a:stretch/>
        </p:blipFill>
        <p:spPr>
          <a:xfrm>
            <a:off x="6089153" y="2210051"/>
            <a:ext cx="4524595" cy="4411703"/>
          </a:xfrm>
          <a:prstGeom prst="rect">
            <a:avLst/>
          </a:prstGeom>
        </p:spPr>
      </p:pic>
      <p:sp>
        <p:nvSpPr>
          <p:cNvPr id="16" name="TextBox 15"/>
          <p:cNvSpPr txBox="1"/>
          <p:nvPr/>
        </p:nvSpPr>
        <p:spPr>
          <a:xfrm>
            <a:off x="6308876" y="1856359"/>
            <a:ext cx="4865091" cy="461665"/>
          </a:xfrm>
          <a:prstGeom prst="rect">
            <a:avLst/>
          </a:prstGeom>
          <a:solidFill>
            <a:schemeClr val="bg1"/>
          </a:solidFill>
        </p:spPr>
        <p:txBody>
          <a:bodyPr wrap="square" rtlCol="0">
            <a:spAutoFit/>
          </a:bodyPr>
          <a:lstStyle/>
          <a:p>
            <a:pPr algn="ctr"/>
            <a:r>
              <a:rPr lang="en-US" sz="2400" b="1" smtClean="0"/>
              <a:t>E. </a:t>
            </a:r>
            <a:r>
              <a:rPr lang="en-US" sz="2400" b="1" dirty="0" smtClean="0"/>
              <a:t>Pacific DSD: ODM 470</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430"/>
          <a:stretch/>
        </p:blipFill>
        <p:spPr>
          <a:xfrm>
            <a:off x="1432614" y="2210052"/>
            <a:ext cx="4521590" cy="4411703"/>
          </a:xfrm>
          <a:prstGeom prst="rect">
            <a:avLst/>
          </a:prstGeom>
        </p:spPr>
      </p:pic>
      <p:sp>
        <p:nvSpPr>
          <p:cNvPr id="18" name="TextBox 17"/>
          <p:cNvSpPr txBox="1"/>
          <p:nvPr/>
        </p:nvSpPr>
        <p:spPr>
          <a:xfrm>
            <a:off x="1268022" y="1865630"/>
            <a:ext cx="4672583" cy="461665"/>
          </a:xfrm>
          <a:prstGeom prst="rect">
            <a:avLst/>
          </a:prstGeom>
          <a:solidFill>
            <a:schemeClr val="bg1"/>
          </a:solidFill>
        </p:spPr>
        <p:txBody>
          <a:bodyPr wrap="square" rtlCol="0">
            <a:spAutoFit/>
          </a:bodyPr>
          <a:lstStyle/>
          <a:p>
            <a:pPr algn="ctr"/>
            <a:r>
              <a:rPr lang="en-US" sz="2400" b="1" dirty="0" smtClean="0"/>
              <a:t>W. Pacific DSD: 2DVD</a:t>
            </a:r>
          </a:p>
        </p:txBody>
      </p:sp>
      <p:sp>
        <p:nvSpPr>
          <p:cNvPr id="19" name="TextBox 18"/>
          <p:cNvSpPr txBox="1"/>
          <p:nvPr/>
        </p:nvSpPr>
        <p:spPr>
          <a:xfrm>
            <a:off x="1636294" y="1856359"/>
            <a:ext cx="4672583" cy="461665"/>
          </a:xfrm>
          <a:prstGeom prst="rect">
            <a:avLst/>
          </a:prstGeom>
          <a:solidFill>
            <a:schemeClr val="bg1"/>
          </a:solidFill>
        </p:spPr>
        <p:txBody>
          <a:bodyPr wrap="square" rtlCol="0">
            <a:spAutoFit/>
          </a:bodyPr>
          <a:lstStyle/>
          <a:p>
            <a:pPr algn="ctr"/>
            <a:r>
              <a:rPr lang="en-US" sz="2400" b="1" dirty="0" smtClean="0"/>
              <a:t>W. Pacific DSD: 2DVD</a:t>
            </a:r>
          </a:p>
        </p:txBody>
      </p:sp>
      <p:sp>
        <p:nvSpPr>
          <p:cNvPr id="11" name="TextBox 10"/>
          <p:cNvSpPr txBox="1"/>
          <p:nvPr/>
        </p:nvSpPr>
        <p:spPr>
          <a:xfrm>
            <a:off x="83708" y="6276957"/>
            <a:ext cx="158845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t>
            </a:r>
          </a:p>
          <a:p>
            <a:r>
              <a:rPr lang="en-US" dirty="0" smtClean="0">
                <a:solidFill>
                  <a:schemeClr val="bg1"/>
                </a:solidFill>
              </a:rPr>
              <a:t>AMS Radar 2017</a:t>
            </a:r>
            <a:endParaRPr lang="en-US" dirty="0">
              <a:solidFill>
                <a:schemeClr val="bg1"/>
              </a:solidFill>
            </a:endParaRPr>
          </a:p>
        </p:txBody>
      </p:sp>
      <p:grpSp>
        <p:nvGrpSpPr>
          <p:cNvPr id="26" name="Group 25"/>
          <p:cNvGrpSpPr/>
          <p:nvPr/>
        </p:nvGrpSpPr>
        <p:grpSpPr>
          <a:xfrm>
            <a:off x="2459480" y="2293184"/>
            <a:ext cx="7300042" cy="3786478"/>
            <a:chOff x="2459480" y="2293184"/>
            <a:chExt cx="7300042" cy="3786478"/>
          </a:xfrm>
        </p:grpSpPr>
        <p:grpSp>
          <p:nvGrpSpPr>
            <p:cNvPr id="24" name="Group 23"/>
            <p:cNvGrpSpPr/>
            <p:nvPr/>
          </p:nvGrpSpPr>
          <p:grpSpPr>
            <a:xfrm>
              <a:off x="2459480" y="2293184"/>
              <a:ext cx="7239082" cy="3786478"/>
              <a:chOff x="2459480" y="2293184"/>
              <a:chExt cx="7239082" cy="3786478"/>
            </a:xfrm>
          </p:grpSpPr>
          <p:sp>
            <p:nvSpPr>
              <p:cNvPr id="20" name="Oval 19"/>
              <p:cNvSpPr/>
              <p:nvPr/>
            </p:nvSpPr>
            <p:spPr>
              <a:xfrm flipH="1">
                <a:off x="3495800" y="2293184"/>
                <a:ext cx="1643469"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87814" y="2293184"/>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2459480" y="4462897"/>
                <a:ext cx="1643469"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51494" y="4462897"/>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8607378" y="2611853"/>
              <a:ext cx="1152144" cy="923330"/>
            </a:xfrm>
            <a:prstGeom prst="rect">
              <a:avLst/>
            </a:prstGeom>
            <a:noFill/>
          </p:spPr>
          <p:txBody>
            <a:bodyPr wrap="square" rtlCol="0">
              <a:spAutoFit/>
            </a:bodyPr>
            <a:lstStyle/>
            <a:p>
              <a:r>
                <a:rPr lang="en-US" sz="5400" b="1" smtClean="0">
                  <a:solidFill>
                    <a:schemeClr val="accent1">
                      <a:lumMod val="60000"/>
                      <a:lumOff val="40000"/>
                    </a:schemeClr>
                  </a:solidFill>
                </a:rPr>
                <a:t>?</a:t>
              </a:r>
              <a:endParaRPr lang="en-US" sz="5400" b="1">
                <a:solidFill>
                  <a:schemeClr val="accent1">
                    <a:lumMod val="60000"/>
                    <a:lumOff val="40000"/>
                  </a:schemeClr>
                </a:solidFill>
              </a:endParaRPr>
            </a:p>
          </p:txBody>
        </p:sp>
      </p:grpSp>
      <p:sp>
        <p:nvSpPr>
          <p:cNvPr id="27" name="TextBox 26"/>
          <p:cNvSpPr txBox="1"/>
          <p:nvPr/>
        </p:nvSpPr>
        <p:spPr>
          <a:xfrm>
            <a:off x="9759521" y="2852928"/>
            <a:ext cx="2037702" cy="1200329"/>
          </a:xfrm>
          <a:prstGeom prst="rect">
            <a:avLst/>
          </a:prstGeom>
          <a:noFill/>
        </p:spPr>
        <p:txBody>
          <a:bodyPr wrap="square" rtlCol="0">
            <a:spAutoFit/>
          </a:bodyPr>
          <a:lstStyle/>
          <a:p>
            <a:r>
              <a:rPr lang="en-US" sz="1800" i="1" dirty="0" smtClean="0">
                <a:solidFill>
                  <a:schemeClr val="accent1">
                    <a:lumMod val="60000"/>
                    <a:lumOff val="40000"/>
                  </a:schemeClr>
                </a:solidFill>
              </a:rPr>
              <a:t>Should conduct more </a:t>
            </a:r>
            <a:r>
              <a:rPr lang="en-US" sz="1800" i="1" smtClean="0">
                <a:solidFill>
                  <a:schemeClr val="accent1">
                    <a:lumMod val="60000"/>
                    <a:lumOff val="40000"/>
                  </a:schemeClr>
                </a:solidFill>
              </a:rPr>
              <a:t>side-by-side disdrometer tests </a:t>
            </a:r>
            <a:r>
              <a:rPr lang="en-US" sz="1800" i="1" dirty="0" smtClean="0">
                <a:solidFill>
                  <a:schemeClr val="accent1">
                    <a:lumMod val="60000"/>
                    <a:lumOff val="40000"/>
                  </a:schemeClr>
                </a:solidFill>
              </a:rPr>
              <a:t>on land</a:t>
            </a:r>
            <a:endParaRPr lang="en-US" sz="1800" i="1" dirty="0">
              <a:solidFill>
                <a:schemeClr val="accent1">
                  <a:lumMod val="60000"/>
                  <a:lumOff val="40000"/>
                </a:schemeClr>
              </a:solidFill>
            </a:endParaRPr>
          </a:p>
        </p:txBody>
      </p:sp>
      <p:sp>
        <p:nvSpPr>
          <p:cNvPr id="28" name="Rectangle 27"/>
          <p:cNvSpPr/>
          <p:nvPr/>
        </p:nvSpPr>
        <p:spPr>
          <a:xfrm>
            <a:off x="237000" y="2671717"/>
            <a:ext cx="1601721" cy="523220"/>
          </a:xfrm>
          <a:prstGeom prst="rect">
            <a:avLst/>
          </a:prstGeom>
        </p:spPr>
        <p:txBody>
          <a:bodyPr wrap="none">
            <a:spAutoFit/>
          </a:bodyPr>
          <a:lstStyle/>
          <a:p>
            <a:pPr lvl="0">
              <a:buSzPct val="25000"/>
            </a:pPr>
            <a:r>
              <a:rPr lang="en-US" b="1" dirty="0" smtClean="0">
                <a:solidFill>
                  <a:srgbClr val="420EA0"/>
                </a:solidFill>
                <a:latin typeface="Century Gothic"/>
                <a:ea typeface="Century Gothic"/>
                <a:cs typeface="Century Gothic"/>
                <a:sym typeface="Century Gothic"/>
              </a:rPr>
              <a:t>Thompson et al. </a:t>
            </a:r>
          </a:p>
          <a:p>
            <a:pPr lvl="0">
              <a:buSzPct val="25000"/>
            </a:pPr>
            <a:r>
              <a:rPr lang="en-US" b="1" dirty="0" smtClean="0">
                <a:solidFill>
                  <a:srgbClr val="420EA0"/>
                </a:solidFill>
                <a:latin typeface="Century Gothic"/>
                <a:ea typeface="Century Gothic"/>
                <a:cs typeface="Century Gothic"/>
                <a:sym typeface="Century Gothic"/>
              </a:rPr>
              <a:t>2015 </a:t>
            </a:r>
            <a:r>
              <a:rPr lang="en-US" b="1" i="1" dirty="0" smtClean="0">
                <a:solidFill>
                  <a:srgbClr val="420EA0"/>
                </a:solidFill>
                <a:latin typeface="Century Gothic"/>
                <a:ea typeface="Century Gothic"/>
                <a:cs typeface="Century Gothic"/>
                <a:sym typeface="Century Gothic"/>
              </a:rPr>
              <a:t>JAS</a:t>
            </a:r>
            <a:endParaRPr lang="en-US" b="1" i="1" dirty="0">
              <a:solidFill>
                <a:srgbClr val="420EA0"/>
              </a:solidFill>
              <a:latin typeface="Century Gothic"/>
              <a:ea typeface="Century Gothic"/>
              <a:cs typeface="Century Gothic"/>
              <a:sym typeface="Century Gothic"/>
            </a:endParaRPr>
          </a:p>
        </p:txBody>
      </p:sp>
      <p:sp>
        <p:nvSpPr>
          <p:cNvPr id="29" name="TextBox 28"/>
          <p:cNvSpPr txBox="1"/>
          <p:nvPr/>
        </p:nvSpPr>
        <p:spPr>
          <a:xfrm>
            <a:off x="2615337" y="3255400"/>
            <a:ext cx="2102967" cy="523220"/>
          </a:xfrm>
          <a:prstGeom prst="rect">
            <a:avLst/>
          </a:prstGeom>
          <a:noFill/>
        </p:spPr>
        <p:txBody>
          <a:bodyPr wrap="square" rtlCol="0">
            <a:spAutoFit/>
          </a:bodyPr>
          <a:lstStyle/>
          <a:p>
            <a:r>
              <a:rPr lang="en-US" sz="2800" b="1" smtClean="0">
                <a:solidFill>
                  <a:schemeClr val="bg1"/>
                </a:solidFill>
              </a:rPr>
              <a:t>Convective</a:t>
            </a:r>
            <a:endParaRPr lang="en-US" sz="2800" b="1">
              <a:solidFill>
                <a:schemeClr val="bg1"/>
              </a:solidFill>
            </a:endParaRPr>
          </a:p>
        </p:txBody>
      </p:sp>
      <p:sp>
        <p:nvSpPr>
          <p:cNvPr id="30" name="TextBox 29"/>
          <p:cNvSpPr txBox="1"/>
          <p:nvPr/>
        </p:nvSpPr>
        <p:spPr>
          <a:xfrm>
            <a:off x="2867228" y="4415902"/>
            <a:ext cx="2102967" cy="523220"/>
          </a:xfrm>
          <a:prstGeom prst="rect">
            <a:avLst/>
          </a:prstGeom>
          <a:noFill/>
        </p:spPr>
        <p:txBody>
          <a:bodyPr wrap="square" rtlCol="0">
            <a:spAutoFit/>
          </a:bodyPr>
          <a:lstStyle/>
          <a:p>
            <a:r>
              <a:rPr lang="en-US" sz="2800" b="1" dirty="0" smtClean="0">
                <a:solidFill>
                  <a:schemeClr val="bg1"/>
                </a:solidFill>
              </a:rPr>
              <a:t>Stratiform</a:t>
            </a:r>
            <a:endParaRPr lang="en-US" sz="2800" b="1" dirty="0">
              <a:solidFill>
                <a:schemeClr val="bg1"/>
              </a:solidFill>
            </a:endParaRPr>
          </a:p>
        </p:txBody>
      </p:sp>
    </p:spTree>
    <p:extLst>
      <p:ext uri="{BB962C8B-B14F-4D97-AF65-F5344CB8AC3E}">
        <p14:creationId xmlns:p14="http://schemas.microsoft.com/office/powerpoint/2010/main" val="3659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1" name="Rectangle 10"/>
          <p:cNvSpPr/>
          <p:nvPr/>
        </p:nvSpPr>
        <p:spPr>
          <a:xfrm>
            <a:off x="5885875" y="5827637"/>
            <a:ext cx="6330509" cy="895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55664" y="0"/>
            <a:ext cx="5736336"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850" t="1671" r="49750" b="15465"/>
          <a:stretch/>
        </p:blipFill>
        <p:spPr>
          <a:xfrm>
            <a:off x="6626001" y="522610"/>
            <a:ext cx="4826642" cy="5890141"/>
          </a:xfrm>
          <a:prstGeom prst="rect">
            <a:avLst/>
          </a:prstGeom>
        </p:spPr>
      </p:pic>
      <p:sp>
        <p:nvSpPr>
          <p:cNvPr id="274" name="Shape 274"/>
          <p:cNvSpPr txBox="1">
            <a:spLocks noGrp="1"/>
          </p:cNvSpPr>
          <p:nvPr>
            <p:ph type="title"/>
          </p:nvPr>
        </p:nvSpPr>
        <p:spPr>
          <a:xfrm>
            <a:off x="763352" y="832418"/>
            <a:ext cx="10363278" cy="706964"/>
          </a:xfrm>
          <a:prstGeom prst="rect">
            <a:avLst/>
          </a:prstGeom>
          <a:noFill/>
          <a:ln>
            <a:noFill/>
          </a:ln>
        </p:spPr>
        <p:txBody>
          <a:bodyPr lIns="91425" tIns="45700" rIns="91425" bIns="45700" anchor="ctr" anchorCtr="0">
            <a:noAutofit/>
          </a:bodyPr>
          <a:lstStyle/>
          <a:p>
            <a:pPr marL="0" marR="0" lvl="0" indent="0" algn="l" rtl="0">
              <a:spcBef>
                <a:spcPts val="0"/>
              </a:spcBef>
              <a:buClr>
                <a:schemeClr val="lt2"/>
              </a:buClr>
              <a:buSzPct val="25000"/>
              <a:buFont typeface="Century Gothic"/>
              <a:buNone/>
            </a:pPr>
            <a:r>
              <a:rPr lang="en-US" sz="3200" b="0" i="0" u="none" strike="noStrike" cap="none" dirty="0" smtClean="0">
                <a:solidFill>
                  <a:schemeClr val="lt2"/>
                </a:solidFill>
                <a:latin typeface="Century Gothic"/>
                <a:ea typeface="Century Gothic"/>
                <a:cs typeface="Century Gothic"/>
                <a:sym typeface="Century Gothic"/>
              </a:rPr>
              <a:t>Summary: shipborne marine </a:t>
            </a:r>
            <a:br>
              <a:rPr lang="en-US" sz="3200" b="0" i="0" u="none" strike="noStrike" cap="none" dirty="0" smtClean="0">
                <a:solidFill>
                  <a:schemeClr val="lt2"/>
                </a:solidFill>
                <a:latin typeface="Century Gothic"/>
                <a:ea typeface="Century Gothic"/>
                <a:cs typeface="Century Gothic"/>
                <a:sym typeface="Century Gothic"/>
              </a:rPr>
            </a:br>
            <a:r>
              <a:rPr lang="en-US" sz="3200" b="0" i="0" u="none" strike="noStrike" cap="none" dirty="0" smtClean="0">
                <a:solidFill>
                  <a:schemeClr val="lt2"/>
                </a:solidFill>
                <a:latin typeface="Century Gothic"/>
                <a:ea typeface="Century Gothic"/>
                <a:cs typeface="Century Gothic"/>
                <a:sym typeface="Century Gothic"/>
              </a:rPr>
              <a:t>radar and disdrometer</a:t>
            </a:r>
            <a:endParaRPr lang="en-US" sz="3200" b="0" i="0" u="none" strike="noStrike" cap="none" dirty="0">
              <a:solidFill>
                <a:schemeClr val="lt2"/>
              </a:solidFill>
              <a:latin typeface="Century Gothic"/>
              <a:ea typeface="Century Gothic"/>
              <a:cs typeface="Century Gothic"/>
              <a:sym typeface="Century Gothic"/>
            </a:endParaRPr>
          </a:p>
        </p:txBody>
      </p:sp>
      <p:sp>
        <p:nvSpPr>
          <p:cNvPr id="275" name="Shape 275"/>
          <p:cNvSpPr txBox="1">
            <a:spLocks noGrp="1"/>
          </p:cNvSpPr>
          <p:nvPr>
            <p:ph type="body" idx="1"/>
          </p:nvPr>
        </p:nvSpPr>
        <p:spPr>
          <a:xfrm>
            <a:off x="205642" y="2371800"/>
            <a:ext cx="5601346" cy="4166336"/>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8352"/>
              <a:buFont typeface="Noto Sans Symbols"/>
              <a:buChar char="▶"/>
            </a:pPr>
            <a:r>
              <a:rPr lang="en-US" sz="2000" b="1" i="0" u="none" strike="noStrike" cap="none" dirty="0">
                <a:solidFill>
                  <a:srgbClr val="3F3F3F"/>
                </a:solidFill>
                <a:sym typeface="Century Gothic"/>
              </a:rPr>
              <a:t>X-band </a:t>
            </a:r>
            <a:r>
              <a:rPr lang="en-US" sz="2000" b="1" i="0" u="none" strike="noStrike" cap="none" dirty="0" err="1" smtClean="0">
                <a:solidFill>
                  <a:srgbClr val="3F3F3F"/>
                </a:solidFill>
                <a:sym typeface="Century Gothic"/>
              </a:rPr>
              <a:t>Furuno</a:t>
            </a:r>
            <a:r>
              <a:rPr lang="en-US" sz="2000" b="1" i="0" u="none" strike="noStrike" cap="none" dirty="0" smtClean="0">
                <a:solidFill>
                  <a:srgbClr val="3F3F3F"/>
                </a:solidFill>
                <a:sym typeface="Century Gothic"/>
              </a:rPr>
              <a:t> marine navigation radar:</a:t>
            </a:r>
            <a:endParaRPr lang="en-US" sz="2000" b="1" i="0" u="none" strike="noStrike" cap="none" dirty="0">
              <a:solidFill>
                <a:srgbClr val="3F3F3F"/>
              </a:solidFill>
              <a:sym typeface="Century Gothic"/>
            </a:endParaRPr>
          </a:p>
          <a:p>
            <a:pPr lvl="1" indent="-342900">
              <a:lnSpc>
                <a:spcPct val="80000"/>
              </a:lnSpc>
              <a:buSzPct val="78352"/>
            </a:pPr>
            <a:r>
              <a:rPr lang="en-US" sz="2000" u="none" strike="noStrike" cap="none" dirty="0" smtClean="0">
                <a:solidFill>
                  <a:srgbClr val="3F3F3F"/>
                </a:solidFill>
                <a:sym typeface="Century Gothic"/>
              </a:rPr>
              <a:t>Very </a:t>
            </a:r>
            <a:r>
              <a:rPr lang="en-US" sz="2000" u="none" strike="noStrike" cap="none" dirty="0">
                <a:solidFill>
                  <a:srgbClr val="3F3F3F"/>
                </a:solidFill>
                <a:sym typeface="Century Gothic"/>
              </a:rPr>
              <a:t>high spatial and temporal resolution; very </a:t>
            </a:r>
            <a:r>
              <a:rPr lang="en-US" sz="2000" u="none" strike="noStrike" cap="none" dirty="0" smtClean="0">
                <a:solidFill>
                  <a:srgbClr val="3F3F3F"/>
                </a:solidFill>
                <a:sym typeface="Century Gothic"/>
              </a:rPr>
              <a:t>qualitative</a:t>
            </a:r>
          </a:p>
          <a:p>
            <a:pPr lvl="1" indent="-342900">
              <a:lnSpc>
                <a:spcPct val="80000"/>
              </a:lnSpc>
              <a:buSzPct val="78352"/>
            </a:pPr>
            <a:r>
              <a:rPr lang="en-US" sz="2000" dirty="0" smtClean="0"/>
              <a:t>Great resource for detecting spatial patterns and relative intensity of rain </a:t>
            </a:r>
          </a:p>
          <a:p>
            <a:pPr lvl="1" indent="-342900">
              <a:lnSpc>
                <a:spcPct val="80000"/>
              </a:lnSpc>
              <a:buSzPct val="78352"/>
            </a:pPr>
            <a:endParaRPr lang="en-US" sz="2000" dirty="0" smtClean="0"/>
          </a:p>
          <a:p>
            <a:pPr indent="-342900">
              <a:lnSpc>
                <a:spcPct val="80000"/>
              </a:lnSpc>
              <a:buSzPct val="78352"/>
            </a:pPr>
            <a:r>
              <a:rPr lang="en-US" sz="2000" b="1" dirty="0" smtClean="0"/>
              <a:t>ODM 470 optical disdrometer:</a:t>
            </a:r>
          </a:p>
          <a:p>
            <a:pPr lvl="1" indent="-342900">
              <a:lnSpc>
                <a:spcPct val="80000"/>
              </a:lnSpc>
              <a:buSzPct val="78352"/>
            </a:pPr>
            <a:r>
              <a:rPr lang="en-US" sz="2000" dirty="0" smtClean="0"/>
              <a:t>Fine bin size resolution; sea spray not a problem in most cases</a:t>
            </a:r>
          </a:p>
          <a:p>
            <a:pPr lvl="1" indent="-342900">
              <a:lnSpc>
                <a:spcPct val="80000"/>
              </a:lnSpc>
              <a:buSzPct val="78352"/>
            </a:pPr>
            <a:r>
              <a:rPr lang="en-US" sz="2000" dirty="0" smtClean="0"/>
              <a:t>Future: minimize ship vibration impact</a:t>
            </a:r>
          </a:p>
          <a:p>
            <a:pPr lvl="1" indent="-342900">
              <a:lnSpc>
                <a:spcPct val="80000"/>
              </a:lnSpc>
              <a:buSzPct val="78352"/>
            </a:pPr>
            <a:r>
              <a:rPr lang="en-US" sz="2000" dirty="0" smtClean="0"/>
              <a:t>Future: need side-by-side comparison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328" y="5885626"/>
            <a:ext cx="6045119" cy="80256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6484" y="95331"/>
            <a:ext cx="3937071" cy="427279"/>
          </a:xfrm>
          <a:prstGeom prst="rect">
            <a:avLst/>
          </a:prstGeom>
        </p:spPr>
      </p:pic>
      <p:sp>
        <p:nvSpPr>
          <p:cNvPr id="9" name="TextBox 8"/>
          <p:cNvSpPr txBox="1"/>
          <p:nvPr/>
        </p:nvSpPr>
        <p:spPr>
          <a:xfrm>
            <a:off x="9780458" y="1849190"/>
            <a:ext cx="2332655"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i="1" dirty="0" smtClean="0"/>
              <a:t>2010-2014 ship disdrometer opportunities, including North Pole crossing</a:t>
            </a:r>
            <a:endParaRPr lang="en-US" sz="2400" i="1" dirty="0"/>
          </a:p>
        </p:txBody>
      </p:sp>
      <p:sp>
        <p:nvSpPr>
          <p:cNvPr id="12" name="TextBox 11"/>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p:cNvPicPr>
            <a:picLocks noChangeAspect="1"/>
          </p:cNvPicPr>
          <p:nvPr/>
        </p:nvPicPr>
        <p:blipFill rotWithShape="1">
          <a:blip r:embed="rId2"/>
          <a:srcRect t="1197" r="6015" b="-2113"/>
          <a:stretch/>
        </p:blipFill>
        <p:spPr>
          <a:xfrm>
            <a:off x="2169573" y="667769"/>
            <a:ext cx="10022427" cy="5678488"/>
          </a:xfrm>
          <a:prstGeom prst="rect">
            <a:avLst/>
          </a:prstGeom>
        </p:spPr>
      </p:pic>
      <p:sp>
        <p:nvSpPr>
          <p:cNvPr id="3" name="Rectangle 2"/>
          <p:cNvSpPr/>
          <p:nvPr/>
        </p:nvSpPr>
        <p:spPr>
          <a:xfrm>
            <a:off x="579998" y="2063149"/>
            <a:ext cx="3028048" cy="1631216"/>
          </a:xfrm>
          <a:prstGeom prst="rect">
            <a:avLst/>
          </a:prstGeom>
        </p:spPr>
        <p:txBody>
          <a:bodyPr wrap="square">
            <a:spAutoFit/>
          </a:bodyPr>
          <a:lstStyle/>
          <a:p>
            <a:r>
              <a:rPr lang="en-US" sz="1800" b="1" dirty="0" smtClean="0">
                <a:solidFill>
                  <a:schemeClr val="accent6">
                    <a:lumMod val="50000"/>
                  </a:schemeClr>
                </a:solidFill>
              </a:rPr>
              <a:t>Impacts:</a:t>
            </a:r>
            <a:endParaRPr lang="en-US" sz="1800" b="1" dirty="0">
              <a:solidFill>
                <a:schemeClr val="accent6">
                  <a:lumMod val="50000"/>
                </a:schemeClr>
              </a:solidFill>
            </a:endParaRPr>
          </a:p>
          <a:p>
            <a:pPr marL="342900" lvl="1" indent="-342900">
              <a:spcBef>
                <a:spcPts val="400"/>
              </a:spcBef>
              <a:buFont typeface="+mj-lt"/>
              <a:buAutoNum type="arabicPeriod"/>
            </a:pPr>
            <a:r>
              <a:rPr lang="en-US" sz="1800" dirty="0" smtClean="0">
                <a:solidFill>
                  <a:schemeClr val="accent6">
                    <a:lumMod val="50000"/>
                  </a:schemeClr>
                </a:solidFill>
              </a:rPr>
              <a:t>Ocean turbulence</a:t>
            </a:r>
            <a:endParaRPr lang="en-US" sz="1800" dirty="0">
              <a:solidFill>
                <a:schemeClr val="accent6">
                  <a:lumMod val="50000"/>
                </a:schemeClr>
              </a:solidFill>
            </a:endParaRPr>
          </a:p>
          <a:p>
            <a:pPr marL="342900" lvl="1" indent="-342900">
              <a:spcBef>
                <a:spcPts val="400"/>
              </a:spcBef>
              <a:buFont typeface="+mj-lt"/>
              <a:buAutoNum type="arabicPeriod"/>
            </a:pPr>
            <a:r>
              <a:rPr lang="en-US" sz="1800" dirty="0" smtClean="0">
                <a:solidFill>
                  <a:schemeClr val="accent6">
                    <a:lumMod val="50000"/>
                  </a:schemeClr>
                </a:solidFill>
              </a:rPr>
              <a:t>SST --&gt; Rain</a:t>
            </a:r>
            <a:endParaRPr lang="en-US" sz="1800" dirty="0">
              <a:solidFill>
                <a:schemeClr val="accent6">
                  <a:lumMod val="50000"/>
                </a:schemeClr>
              </a:solidFill>
            </a:endParaRPr>
          </a:p>
          <a:p>
            <a:pPr marL="342900" lvl="1" indent="-342900">
              <a:spcBef>
                <a:spcPts val="400"/>
              </a:spcBef>
              <a:buFont typeface="+mj-lt"/>
              <a:buAutoNum type="arabicPeriod"/>
            </a:pPr>
            <a:r>
              <a:rPr lang="en-US" sz="1800" dirty="0" smtClean="0">
                <a:solidFill>
                  <a:schemeClr val="accent6">
                    <a:lumMod val="50000"/>
                  </a:schemeClr>
                </a:solidFill>
              </a:rPr>
              <a:t>Hydrologic and energy budgets</a:t>
            </a:r>
            <a:endParaRPr lang="en-US" sz="1800" dirty="0">
              <a:solidFill>
                <a:schemeClr val="accent6">
                  <a:lumMod val="50000"/>
                </a:schemeClr>
              </a:solidFill>
            </a:endParaRPr>
          </a:p>
        </p:txBody>
      </p:sp>
      <p:sp>
        <p:nvSpPr>
          <p:cNvPr id="4" name="Rectangle 3"/>
          <p:cNvSpPr/>
          <p:nvPr/>
        </p:nvSpPr>
        <p:spPr>
          <a:xfrm>
            <a:off x="11598443" y="4919472"/>
            <a:ext cx="593558" cy="33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6" name="TextBox 5"/>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
        <p:nvSpPr>
          <p:cNvPr id="7" name="TextBox 6"/>
          <p:cNvSpPr txBox="1"/>
          <p:nvPr/>
        </p:nvSpPr>
        <p:spPr>
          <a:xfrm>
            <a:off x="4084270" y="6031790"/>
            <a:ext cx="7444850" cy="738664"/>
          </a:xfrm>
          <a:prstGeom prst="rect">
            <a:avLst/>
          </a:prstGeom>
          <a:noFill/>
        </p:spPr>
        <p:txBody>
          <a:bodyPr wrap="square" rtlCol="0">
            <a:spAutoFit/>
          </a:bodyPr>
          <a:lstStyle/>
          <a:p>
            <a:endParaRPr lang="en-US" i="1" dirty="0" smtClean="0">
              <a:solidFill>
                <a:srgbClr val="00B050"/>
              </a:solidFill>
            </a:endParaRPr>
          </a:p>
          <a:p>
            <a:r>
              <a:rPr lang="en-US" i="1" dirty="0" smtClean="0">
                <a:solidFill>
                  <a:srgbClr val="00B050"/>
                </a:solidFill>
              </a:rPr>
              <a:t>Miller et al. 1976, Anderson et al. 1996, Soloviev </a:t>
            </a:r>
            <a:r>
              <a:rPr lang="en-US" i="1" dirty="0">
                <a:solidFill>
                  <a:srgbClr val="00B050"/>
                </a:solidFill>
              </a:rPr>
              <a:t>and Lukas </a:t>
            </a:r>
            <a:r>
              <a:rPr lang="en-US" i="1" dirty="0" smtClean="0">
                <a:solidFill>
                  <a:srgbClr val="00B050"/>
                </a:solidFill>
              </a:rPr>
              <a:t>2006, Drushka </a:t>
            </a:r>
            <a:r>
              <a:rPr lang="en-US" i="1" dirty="0">
                <a:solidFill>
                  <a:srgbClr val="00B050"/>
                </a:solidFill>
              </a:rPr>
              <a:t>et </a:t>
            </a:r>
            <a:r>
              <a:rPr lang="en-US" i="1" dirty="0" smtClean="0">
                <a:solidFill>
                  <a:srgbClr val="00B050"/>
                </a:solidFill>
              </a:rPr>
              <a:t>al</a:t>
            </a:r>
            <a:r>
              <a:rPr lang="en-US" i="1" dirty="0">
                <a:solidFill>
                  <a:srgbClr val="00B050"/>
                </a:solidFill>
              </a:rPr>
              <a:t>,</a:t>
            </a:r>
            <a:r>
              <a:rPr lang="en-US" i="1" dirty="0" smtClean="0">
                <a:solidFill>
                  <a:srgbClr val="00B050"/>
                </a:solidFill>
              </a:rPr>
              <a:t> 2014a,b, 2016, Asher </a:t>
            </a:r>
            <a:r>
              <a:rPr lang="en-US" i="1" dirty="0">
                <a:solidFill>
                  <a:srgbClr val="00B050"/>
                </a:solidFill>
              </a:rPr>
              <a:t>et al. </a:t>
            </a:r>
            <a:r>
              <a:rPr lang="en-US" i="1" dirty="0" smtClean="0">
                <a:solidFill>
                  <a:srgbClr val="00B050"/>
                </a:solidFill>
              </a:rPr>
              <a:t>2014, Boutin et al. 2014, Thompson </a:t>
            </a:r>
            <a:r>
              <a:rPr lang="en-US" i="1" dirty="0">
                <a:solidFill>
                  <a:srgbClr val="00B050"/>
                </a:solidFill>
              </a:rPr>
              <a:t>et al. in </a:t>
            </a:r>
            <a:r>
              <a:rPr lang="en-US" i="1" dirty="0" smtClean="0">
                <a:solidFill>
                  <a:srgbClr val="00B050"/>
                </a:solidFill>
              </a:rPr>
              <a:t>prep</a:t>
            </a:r>
            <a:endParaRPr lang="en-US" i="1" dirty="0">
              <a:solidFill>
                <a:srgbClr val="00B050"/>
              </a:solidFill>
            </a:endParaRPr>
          </a:p>
        </p:txBody>
      </p:sp>
      <p:sp>
        <p:nvSpPr>
          <p:cNvPr id="8" name="Rectangle 7"/>
          <p:cNvSpPr/>
          <p:nvPr/>
        </p:nvSpPr>
        <p:spPr>
          <a:xfrm>
            <a:off x="9564624" y="0"/>
            <a:ext cx="2627376" cy="66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39199" y="2555592"/>
            <a:ext cx="1826141" cy="646331"/>
          </a:xfrm>
          <a:prstGeom prst="rect">
            <a:avLst/>
          </a:prstGeom>
        </p:spPr>
        <p:txBody>
          <a:bodyPr wrap="none">
            <a:spAutoFit/>
          </a:bodyPr>
          <a:lstStyle/>
          <a:p>
            <a:r>
              <a:rPr lang="en-US" sz="1800" b="1" smtClean="0">
                <a:solidFill>
                  <a:srgbClr val="00B0F0"/>
                </a:solidFill>
              </a:rPr>
              <a:t>Illustration c/o </a:t>
            </a:r>
            <a:endParaRPr lang="en-US" sz="1800" b="1" dirty="0" smtClean="0">
              <a:solidFill>
                <a:srgbClr val="00B0F0"/>
              </a:solidFill>
            </a:endParaRPr>
          </a:p>
          <a:p>
            <a:r>
              <a:rPr lang="en-US" sz="1800" b="1" dirty="0" smtClean="0">
                <a:solidFill>
                  <a:srgbClr val="00B0F0"/>
                </a:solidFill>
              </a:rPr>
              <a:t>Kyla </a:t>
            </a:r>
            <a:r>
              <a:rPr lang="en-US" sz="1800" b="1" dirty="0">
                <a:solidFill>
                  <a:srgbClr val="00B0F0"/>
                </a:solidFill>
              </a:rPr>
              <a:t>Drushka</a:t>
            </a:r>
          </a:p>
        </p:txBody>
      </p:sp>
      <p:sp>
        <p:nvSpPr>
          <p:cNvPr id="10" name="Rectangle 9"/>
          <p:cNvSpPr/>
          <p:nvPr/>
        </p:nvSpPr>
        <p:spPr>
          <a:xfrm>
            <a:off x="8961121" y="503177"/>
            <a:ext cx="3017520" cy="205241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58590" y="5407538"/>
            <a:ext cx="2828594" cy="400110"/>
          </a:xfrm>
          <a:prstGeom prst="rect">
            <a:avLst/>
          </a:prstGeom>
          <a:noFill/>
        </p:spPr>
        <p:txBody>
          <a:bodyPr wrap="square" rtlCol="0">
            <a:spAutoFit/>
          </a:bodyPr>
          <a:lstStyle/>
          <a:p>
            <a:r>
              <a:rPr lang="en-US" sz="2000" smtClean="0">
                <a:solidFill>
                  <a:srgbClr val="FF0000"/>
                </a:solidFill>
              </a:rPr>
              <a:t>Salt</a:t>
            </a:r>
            <a:r>
              <a:rPr lang="en-US" smtClean="0">
                <a:solidFill>
                  <a:srgbClr val="FF0000"/>
                </a:solidFill>
              </a:rPr>
              <a:t> </a:t>
            </a:r>
            <a:r>
              <a:rPr lang="en-US" sz="2000" smtClean="0">
                <a:solidFill>
                  <a:srgbClr val="FF0000"/>
                </a:solidFill>
              </a:rPr>
              <a:t>water</a:t>
            </a:r>
            <a:endParaRPr lang="en-US">
              <a:solidFill>
                <a:srgbClr val="FF0000"/>
              </a:solidFill>
            </a:endParaRPr>
          </a:p>
        </p:txBody>
      </p:sp>
      <p:sp>
        <p:nvSpPr>
          <p:cNvPr id="12" name="TextBox 11"/>
          <p:cNvSpPr txBox="1"/>
          <p:nvPr/>
        </p:nvSpPr>
        <p:spPr>
          <a:xfrm>
            <a:off x="4358590" y="4673544"/>
            <a:ext cx="3267506" cy="400110"/>
          </a:xfrm>
          <a:prstGeom prst="rect">
            <a:avLst/>
          </a:prstGeom>
          <a:noFill/>
        </p:spPr>
        <p:txBody>
          <a:bodyPr wrap="square" rtlCol="0">
            <a:spAutoFit/>
          </a:bodyPr>
          <a:lstStyle/>
          <a:p>
            <a:r>
              <a:rPr lang="en-US" sz="2000" b="1" smtClean="0">
                <a:solidFill>
                  <a:srgbClr val="00B0F0"/>
                </a:solidFill>
              </a:rPr>
              <a:t>Fresh water</a:t>
            </a:r>
            <a:endParaRPr lang="en-US" sz="2000" b="1">
              <a:solidFill>
                <a:srgbClr val="00B0F0"/>
              </a:solidFill>
            </a:endParaRPr>
          </a:p>
        </p:txBody>
      </p:sp>
    </p:spTree>
    <p:extLst>
      <p:ext uri="{BB962C8B-B14F-4D97-AF65-F5344CB8AC3E}">
        <p14:creationId xmlns:p14="http://schemas.microsoft.com/office/powerpoint/2010/main" val="18979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smap_and_imerg_1080p.mp4"/>
          <p:cNvPicPr>
            <a:picLocks/>
          </p:cNvPicPr>
          <p:nvPr>
            <a:videoFile r:link="rId2"/>
            <p:extLst>
              <p:ext uri="{DAA4B4D4-6D71-4841-9C94-3DE7FCFB9230}">
                <p14:media xmlns:p14="http://schemas.microsoft.com/office/powerpoint/2010/main" r:embed="rId1"/>
              </p:ext>
            </p:extLst>
          </p:nvPr>
        </p:nvPicPr>
        <p:blipFill rotWithShape="1">
          <a:blip r:embed="rId5">
            <a:extLst/>
          </a:blip>
          <a:srcRect t="7338" r="32931" b="4649"/>
          <a:stretch/>
        </p:blipFill>
        <p:spPr>
          <a:xfrm>
            <a:off x="211085" y="195943"/>
            <a:ext cx="10467801" cy="6433457"/>
          </a:xfrm>
          <a:prstGeom prst="rect">
            <a:avLst/>
          </a:prstGeom>
          <a:ln w="12700">
            <a:miter lim="400000"/>
          </a:ln>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933" t="53684" r="6202" b="32983"/>
          <a:stretch/>
        </p:blipFill>
        <p:spPr>
          <a:xfrm rot="16200000">
            <a:off x="9652252" y="5287609"/>
            <a:ext cx="2552954" cy="587829"/>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43778" b="35945"/>
          <a:stretch/>
        </p:blipFill>
        <p:spPr>
          <a:xfrm rot="16200000">
            <a:off x="9697784" y="1067660"/>
            <a:ext cx="2461888" cy="718456"/>
          </a:xfrm>
          <a:prstGeom prst="rect">
            <a:avLst/>
          </a:prstGeom>
        </p:spPr>
      </p:pic>
      <p:sp>
        <p:nvSpPr>
          <p:cNvPr id="5" name="TextBox 4"/>
          <p:cNvSpPr txBox="1"/>
          <p:nvPr/>
        </p:nvSpPr>
        <p:spPr>
          <a:xfrm>
            <a:off x="10678886" y="321351"/>
            <a:ext cx="2003502"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400" b="1" dirty="0">
                <a:solidFill>
                  <a:schemeClr val="bg1"/>
                </a:solidFill>
                <a:sym typeface="Helvetica Light"/>
              </a:rPr>
              <a:t>SMAP</a:t>
            </a:r>
          </a:p>
          <a:p>
            <a:pPr algn="ctr" defTabSz="412750" hangingPunct="0"/>
            <a:endParaRPr lang="en-US" sz="2400" b="1" dirty="0">
              <a:solidFill>
                <a:schemeClr val="bg1"/>
              </a:solidFill>
              <a:sym typeface="Helvetica Light"/>
            </a:endParaRPr>
          </a:p>
          <a:p>
            <a:pPr algn="ctr" defTabSz="412750" hangingPunct="0"/>
            <a:r>
              <a:rPr lang="en-US" sz="2400" b="1" dirty="0">
                <a:solidFill>
                  <a:schemeClr val="bg1"/>
                </a:solidFill>
                <a:sym typeface="Helvetica Light"/>
              </a:rPr>
              <a:t>SSS</a:t>
            </a:r>
          </a:p>
          <a:p>
            <a:pPr algn="ctr" defTabSz="412750" hangingPunct="0"/>
            <a:r>
              <a:rPr lang="en-US" sz="2400" b="1" dirty="0">
                <a:solidFill>
                  <a:schemeClr val="bg1"/>
                </a:solidFill>
              </a:rPr>
              <a:t>30-40</a:t>
            </a:r>
          </a:p>
          <a:p>
            <a:pPr algn="ctr" defTabSz="412750" hangingPunct="0"/>
            <a:r>
              <a:rPr lang="en-US" sz="2400" b="1" dirty="0" err="1">
                <a:solidFill>
                  <a:schemeClr val="bg1"/>
                </a:solidFill>
                <a:sym typeface="Helvetica Light"/>
              </a:rPr>
              <a:t>psu</a:t>
            </a:r>
            <a:endParaRPr lang="en-US" sz="2400" b="1" dirty="0">
              <a:solidFill>
                <a:schemeClr val="bg1"/>
              </a:solidFill>
              <a:sym typeface="Helvetica Light"/>
            </a:endParaRPr>
          </a:p>
        </p:txBody>
      </p:sp>
      <p:sp>
        <p:nvSpPr>
          <p:cNvPr id="8" name="TextBox 7"/>
          <p:cNvSpPr txBox="1"/>
          <p:nvPr/>
        </p:nvSpPr>
        <p:spPr>
          <a:xfrm>
            <a:off x="10634813" y="4634231"/>
            <a:ext cx="2003502"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400" b="1" dirty="0">
                <a:solidFill>
                  <a:schemeClr val="bg1"/>
                </a:solidFill>
                <a:sym typeface="Helvetica Light"/>
              </a:rPr>
              <a:t>IMERG</a:t>
            </a:r>
          </a:p>
          <a:p>
            <a:pPr algn="ctr" defTabSz="412750" hangingPunct="0"/>
            <a:endParaRPr lang="en-US" sz="2400" b="1" dirty="0">
              <a:solidFill>
                <a:schemeClr val="bg1"/>
              </a:solidFill>
              <a:sym typeface="Helvetica Light"/>
            </a:endParaRPr>
          </a:p>
          <a:p>
            <a:pPr algn="ctr" defTabSz="412750" hangingPunct="0"/>
            <a:r>
              <a:rPr lang="en-US" sz="2400" b="1" dirty="0">
                <a:solidFill>
                  <a:schemeClr val="bg1"/>
                </a:solidFill>
                <a:sym typeface="Helvetica Light"/>
              </a:rPr>
              <a:t>Rain</a:t>
            </a:r>
          </a:p>
          <a:p>
            <a:pPr algn="ctr" defTabSz="412750" hangingPunct="0"/>
            <a:r>
              <a:rPr lang="en-US" sz="2400" b="1" dirty="0" smtClean="0">
                <a:solidFill>
                  <a:schemeClr val="bg1"/>
                </a:solidFill>
              </a:rPr>
              <a:t>0-160</a:t>
            </a:r>
            <a:endParaRPr lang="en-US" sz="2400" b="1" dirty="0">
              <a:solidFill>
                <a:schemeClr val="bg1"/>
              </a:solidFill>
            </a:endParaRPr>
          </a:p>
          <a:p>
            <a:pPr algn="ctr" defTabSz="412750" hangingPunct="0"/>
            <a:r>
              <a:rPr lang="en-US" sz="2400" b="1" dirty="0">
                <a:solidFill>
                  <a:schemeClr val="bg1"/>
                </a:solidFill>
              </a:rPr>
              <a:t>mm h</a:t>
            </a:r>
            <a:r>
              <a:rPr lang="en-US" sz="2400" b="1" baseline="30000" dirty="0">
                <a:solidFill>
                  <a:schemeClr val="bg1"/>
                </a:solidFill>
              </a:rPr>
              <a:t>-1</a:t>
            </a:r>
            <a:endParaRPr lang="en-US" sz="2400" b="1" dirty="0">
              <a:solidFill>
                <a:schemeClr val="bg1"/>
              </a:solidFill>
            </a:endParaRPr>
          </a:p>
        </p:txBody>
      </p:sp>
      <p:sp>
        <p:nvSpPr>
          <p:cNvPr id="9" name="TextBox 8"/>
          <p:cNvSpPr txBox="1"/>
          <p:nvPr/>
        </p:nvSpPr>
        <p:spPr>
          <a:xfrm>
            <a:off x="698458" y="1637952"/>
            <a:ext cx="2612571"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500" b="1" dirty="0">
                <a:solidFill>
                  <a:schemeClr val="tx1"/>
                </a:solidFill>
                <a:latin typeface="+mn-lt"/>
                <a:ea typeface="+mn-ea"/>
                <a:cs typeface="+mn-cs"/>
                <a:sym typeface="Helvetica Light"/>
              </a:rPr>
              <a:t>Surface Salinity or soil moisture</a:t>
            </a:r>
          </a:p>
        </p:txBody>
      </p:sp>
      <p:sp>
        <p:nvSpPr>
          <p:cNvPr id="7" name="Rectangle 6"/>
          <p:cNvSpPr/>
          <p:nvPr/>
        </p:nvSpPr>
        <p:spPr>
          <a:xfrm>
            <a:off x="160235" y="3060011"/>
            <a:ext cx="10358415" cy="9082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26652" y="5438103"/>
            <a:ext cx="2612571"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500" b="1" dirty="0">
                <a:solidFill>
                  <a:schemeClr val="tx1"/>
                </a:solidFill>
                <a:latin typeface="+mn-lt"/>
                <a:ea typeface="+mn-ea"/>
                <a:cs typeface="+mn-cs"/>
                <a:sym typeface="Helvetica Light"/>
              </a:rPr>
              <a:t>Rain</a:t>
            </a:r>
          </a:p>
        </p:txBody>
      </p:sp>
      <p:sp>
        <p:nvSpPr>
          <p:cNvPr id="10" name="TextBox 9"/>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
        <p:nvSpPr>
          <p:cNvPr id="2" name="Rectangle 1"/>
          <p:cNvSpPr/>
          <p:nvPr/>
        </p:nvSpPr>
        <p:spPr>
          <a:xfrm>
            <a:off x="-1" y="2866941"/>
            <a:ext cx="12192002" cy="1815882"/>
          </a:xfrm>
          <a:prstGeom prst="rect">
            <a:avLst/>
          </a:prstGeom>
          <a:solidFill>
            <a:schemeClr val="tx1"/>
          </a:solidFill>
        </p:spPr>
        <p:txBody>
          <a:bodyPr wrap="square">
            <a:spAutoFit/>
          </a:bodyPr>
          <a:lstStyle/>
          <a:p>
            <a:pPr algn="ctr"/>
            <a:r>
              <a:rPr lang="en-US" sz="2800" dirty="0" smtClean="0">
                <a:solidFill>
                  <a:schemeClr val="bg1"/>
                </a:solidFill>
              </a:rPr>
              <a:t>Interest in precipitation impacts on ocean renewed because of:</a:t>
            </a:r>
          </a:p>
          <a:p>
            <a:pPr algn="ctr"/>
            <a:r>
              <a:rPr lang="en-US" sz="2800" dirty="0" smtClean="0">
                <a:solidFill>
                  <a:schemeClr val="bg1"/>
                </a:solidFill>
              </a:rPr>
              <a:t>global climate projections, SST impacts, and satellite salinity measurements</a:t>
            </a:r>
          </a:p>
          <a:p>
            <a:pPr algn="ctr"/>
            <a:r>
              <a:rPr lang="en-US" sz="2800" dirty="0" smtClean="0">
                <a:solidFill>
                  <a:schemeClr val="bg1"/>
                </a:solidFill>
              </a:rPr>
              <a:t>NASA SMAP L-band radiometer: 40 km, 9 day resolution</a:t>
            </a:r>
          </a:p>
          <a:p>
            <a:pPr algn="ctr"/>
            <a:r>
              <a:rPr lang="en-US" sz="2800" dirty="0" smtClean="0">
                <a:solidFill>
                  <a:schemeClr val="bg1"/>
                </a:solidFill>
              </a:rPr>
              <a:t>April </a:t>
            </a:r>
            <a:r>
              <a:rPr lang="mr-IN" sz="2800" dirty="0" smtClean="0">
                <a:solidFill>
                  <a:schemeClr val="bg1"/>
                </a:solidFill>
              </a:rPr>
              <a:t>–</a:t>
            </a:r>
            <a:r>
              <a:rPr lang="en-US" sz="2800" dirty="0" smtClean="0">
                <a:solidFill>
                  <a:schemeClr val="bg1"/>
                </a:solidFill>
              </a:rPr>
              <a:t> July 2015</a:t>
            </a:r>
            <a:r>
              <a:rPr lang="en-US" sz="2000" dirty="0" smtClean="0">
                <a:solidFill>
                  <a:schemeClr val="bg1"/>
                </a:solidFill>
              </a:rPr>
              <a:t>		NASA </a:t>
            </a:r>
            <a:r>
              <a:rPr lang="en-US" sz="2000" dirty="0" err="1">
                <a:solidFill>
                  <a:schemeClr val="bg1"/>
                </a:solidFill>
              </a:rPr>
              <a:t>Hyperwall</a:t>
            </a:r>
            <a:r>
              <a:rPr lang="en-US" sz="2000" dirty="0">
                <a:solidFill>
                  <a:schemeClr val="bg1"/>
                </a:solidFill>
              </a:rPr>
              <a:t>:     https://</a:t>
            </a:r>
            <a:r>
              <a:rPr lang="en-US" sz="2000" dirty="0" err="1">
                <a:solidFill>
                  <a:schemeClr val="bg1"/>
                </a:solidFill>
              </a:rPr>
              <a:t>svs.gsfc.nasa.gov</a:t>
            </a:r>
            <a:r>
              <a:rPr lang="en-US" sz="2000" dirty="0">
                <a:solidFill>
                  <a:schemeClr val="bg1"/>
                </a:solidFill>
              </a:rPr>
              <a:t>/30698</a:t>
            </a:r>
          </a:p>
        </p:txBody>
      </p:sp>
    </p:spTree>
    <p:extLst>
      <p:ext uri="{BB962C8B-B14F-4D97-AF65-F5344CB8AC3E}">
        <p14:creationId xmlns:p14="http://schemas.microsoft.com/office/powerpoint/2010/main" val="1720271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33489" y="2367494"/>
            <a:ext cx="2671983" cy="432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smtClean="0"/>
              <a:t>Radars and disdrometers are needed to better understand several coupled climate and weather processes over oceans</a:t>
            </a:r>
            <a:endParaRPr lang="en-US" sz="2800" dirty="0"/>
          </a:p>
        </p:txBody>
      </p:sp>
      <p:sp>
        <p:nvSpPr>
          <p:cNvPr id="3" name="Text Placeholder 2"/>
          <p:cNvSpPr>
            <a:spLocks noGrp="1"/>
          </p:cNvSpPr>
          <p:nvPr>
            <p:ph type="body" idx="1"/>
          </p:nvPr>
        </p:nvSpPr>
        <p:spPr>
          <a:xfrm>
            <a:off x="252565" y="2421396"/>
            <a:ext cx="4220439" cy="3905290"/>
          </a:xfrm>
        </p:spPr>
        <p:txBody>
          <a:bodyPr/>
          <a:lstStyle/>
          <a:p>
            <a:r>
              <a:rPr lang="en-US" b="1" dirty="0" smtClean="0"/>
              <a:t>Need ways to contextualize ship point measurements to synoptic and satellite-observable scales</a:t>
            </a:r>
          </a:p>
          <a:p>
            <a:r>
              <a:rPr lang="en-US" b="1" dirty="0" smtClean="0"/>
              <a:t>Upstream </a:t>
            </a:r>
            <a:r>
              <a:rPr lang="en-US" b="1" dirty="0"/>
              <a:t>rainfall </a:t>
            </a:r>
            <a:r>
              <a:rPr lang="en-US" dirty="0"/>
              <a:t>is important for understanding local salinity and temperature structure in the ocean, but to an unknown degree. </a:t>
            </a:r>
          </a:p>
          <a:p>
            <a:r>
              <a:rPr lang="en-US" b="1" dirty="0"/>
              <a:t>Drop size impacts ocean turbulent mixing</a:t>
            </a:r>
            <a:r>
              <a:rPr lang="en-US" dirty="0"/>
              <a:t>, which is parameterized in ocean models</a:t>
            </a:r>
          </a:p>
          <a:p>
            <a:endParaRPr lang="en-US" dirty="0" smtClean="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8" name="TextBox 17"/>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
        <p:nvSpPr>
          <p:cNvPr id="6" name="TextBox 5"/>
          <p:cNvSpPr txBox="1"/>
          <p:nvPr/>
        </p:nvSpPr>
        <p:spPr>
          <a:xfrm>
            <a:off x="4643217" y="294642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sp>
        <p:nvSpPr>
          <p:cNvPr id="20" name="TextBox 19"/>
          <p:cNvSpPr txBox="1"/>
          <p:nvPr/>
        </p:nvSpPr>
        <p:spPr>
          <a:xfrm>
            <a:off x="6740380" y="298121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822" y="2367494"/>
            <a:ext cx="1618527" cy="4329887"/>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35527"/>
          <a:stretch/>
        </p:blipFill>
        <p:spPr>
          <a:xfrm>
            <a:off x="5050415" y="3931920"/>
            <a:ext cx="1750182" cy="1128390"/>
          </a:xfrm>
          <a:prstGeom prst="rect">
            <a:avLst/>
          </a:prstGeom>
        </p:spPr>
      </p:pic>
      <p:sp>
        <p:nvSpPr>
          <p:cNvPr id="27" name="TextBox 26"/>
          <p:cNvSpPr txBox="1"/>
          <p:nvPr/>
        </p:nvSpPr>
        <p:spPr>
          <a:xfrm>
            <a:off x="5106398" y="2311691"/>
            <a:ext cx="1524297" cy="707886"/>
          </a:xfrm>
          <a:prstGeom prst="rect">
            <a:avLst/>
          </a:prstGeom>
          <a:noFill/>
        </p:spPr>
        <p:txBody>
          <a:bodyPr wrap="square" rtlCol="0">
            <a:spAutoFit/>
          </a:bodyPr>
          <a:lstStyle/>
          <a:p>
            <a:pPr algn="ctr"/>
            <a:r>
              <a:rPr lang="en-US" sz="2000" b="1" smtClean="0">
                <a:solidFill>
                  <a:schemeClr val="bg1"/>
                </a:solidFill>
              </a:rPr>
              <a:t>Local </a:t>
            </a:r>
          </a:p>
          <a:p>
            <a:pPr algn="ctr"/>
            <a:r>
              <a:rPr lang="en-US" sz="2000" b="1" dirty="0" smtClean="0">
                <a:solidFill>
                  <a:schemeClr val="bg1"/>
                </a:solidFill>
              </a:rPr>
              <a:t>Data</a:t>
            </a:r>
            <a:endParaRPr lang="en-US" sz="2000" b="1" dirty="0">
              <a:solidFill>
                <a:schemeClr val="bg1"/>
              </a:solidFill>
            </a:endParaRPr>
          </a:p>
        </p:txBody>
      </p:sp>
      <p:cxnSp>
        <p:nvCxnSpPr>
          <p:cNvPr id="30" name="Straight Arrow Connector 29"/>
          <p:cNvCxnSpPr/>
          <p:nvPr/>
        </p:nvCxnSpPr>
        <p:spPr>
          <a:xfrm flipV="1">
            <a:off x="5852160" y="2981215"/>
            <a:ext cx="0" cy="95070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858256" y="4882625"/>
            <a:ext cx="20829" cy="16648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90296" y="5315674"/>
            <a:ext cx="2636200" cy="646331"/>
          </a:xfrm>
          <a:prstGeom prst="rect">
            <a:avLst/>
          </a:prstGeom>
          <a:noFill/>
        </p:spPr>
        <p:txBody>
          <a:bodyPr wrap="square" rtlCol="0">
            <a:spAutoFit/>
          </a:bodyPr>
          <a:lstStyle/>
          <a:p>
            <a:r>
              <a:rPr lang="en-US" sz="1800" b="1" dirty="0" smtClean="0">
                <a:solidFill>
                  <a:schemeClr val="bg1"/>
                </a:solidFill>
              </a:rPr>
              <a:t>Advected freshwater by </a:t>
            </a:r>
            <a:r>
              <a:rPr lang="en-US" sz="1800" b="1" smtClean="0">
                <a:solidFill>
                  <a:schemeClr val="bg1"/>
                </a:solidFill>
              </a:rPr>
              <a:t>ocean current</a:t>
            </a:r>
            <a:endParaRPr lang="en-US" sz="1800" b="1">
              <a:solidFill>
                <a:schemeClr val="bg1"/>
              </a:solidFill>
            </a:endParaRPr>
          </a:p>
        </p:txBody>
      </p:sp>
      <p:sp>
        <p:nvSpPr>
          <p:cNvPr id="39" name="Rectangle 38"/>
          <p:cNvSpPr/>
          <p:nvPr/>
        </p:nvSpPr>
        <p:spPr>
          <a:xfrm>
            <a:off x="252565" y="3474720"/>
            <a:ext cx="4220439" cy="255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400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33489" y="2367494"/>
            <a:ext cx="2671983" cy="432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smtClean="0"/>
              <a:t>Radars and disdrometers are needed to better understand several coupled climate and weather processes over oceans</a:t>
            </a:r>
            <a:endParaRPr lang="en-US" sz="2800" dirty="0"/>
          </a:p>
        </p:txBody>
      </p:sp>
      <p:sp>
        <p:nvSpPr>
          <p:cNvPr id="3" name="Text Placeholder 2"/>
          <p:cNvSpPr>
            <a:spLocks noGrp="1"/>
          </p:cNvSpPr>
          <p:nvPr>
            <p:ph type="body" idx="1"/>
          </p:nvPr>
        </p:nvSpPr>
        <p:spPr>
          <a:xfrm>
            <a:off x="252565" y="2421396"/>
            <a:ext cx="4220439" cy="3905290"/>
          </a:xfrm>
        </p:spPr>
        <p:txBody>
          <a:bodyPr/>
          <a:lstStyle/>
          <a:p>
            <a:r>
              <a:rPr lang="en-US" b="1" dirty="0" smtClean="0"/>
              <a:t>Need ways to contextualize ship point measurements to synoptic and satellite-observable scales</a:t>
            </a:r>
          </a:p>
          <a:p>
            <a:r>
              <a:rPr lang="en-US" b="1" dirty="0" smtClean="0"/>
              <a:t>Upstream </a:t>
            </a:r>
            <a:r>
              <a:rPr lang="en-US" b="1" dirty="0"/>
              <a:t>rainfall </a:t>
            </a:r>
            <a:r>
              <a:rPr lang="en-US" dirty="0"/>
              <a:t>is important for understanding </a:t>
            </a:r>
            <a:r>
              <a:rPr lang="en-US" dirty="0" smtClean="0"/>
              <a:t>ocean salinity </a:t>
            </a:r>
            <a:r>
              <a:rPr lang="en-US" dirty="0"/>
              <a:t>and temperature </a:t>
            </a:r>
            <a:r>
              <a:rPr lang="en-US" dirty="0" smtClean="0"/>
              <a:t>structure, </a:t>
            </a:r>
            <a:r>
              <a:rPr lang="en-US" dirty="0"/>
              <a:t>but to an unknown degree. </a:t>
            </a:r>
          </a:p>
          <a:p>
            <a:r>
              <a:rPr lang="en-US" b="1" dirty="0"/>
              <a:t>Drop size impacts ocean turbulent mixing</a:t>
            </a:r>
            <a:r>
              <a:rPr lang="en-US" dirty="0"/>
              <a:t>, which is parameterized in ocean models</a:t>
            </a:r>
          </a:p>
          <a:p>
            <a:endParaRPr lang="en-US" dirty="0" smtClean="0"/>
          </a:p>
        </p:txBody>
      </p:sp>
      <p:grpSp>
        <p:nvGrpSpPr>
          <p:cNvPr id="13" name="Group 12"/>
          <p:cNvGrpSpPr/>
          <p:nvPr/>
        </p:nvGrpSpPr>
        <p:grpSpPr>
          <a:xfrm>
            <a:off x="7373506" y="2548560"/>
            <a:ext cx="4539712" cy="4106779"/>
            <a:chOff x="-148675" y="1433016"/>
            <a:chExt cx="4197587" cy="3706585"/>
          </a:xfrm>
        </p:grpSpPr>
        <p:pic>
          <p:nvPicPr>
            <p:cNvPr id="8" name="Picture 7" descr="f19"/>
            <p:cNvPicPr/>
            <p:nvPr/>
          </p:nvPicPr>
          <p:blipFill rotWithShape="1">
            <a:blip r:embed="rId3" cstate="print">
              <a:extLst>
                <a:ext uri="{28A0092B-C50C-407E-A947-70E740481C1C}">
                  <a14:useLocalDpi xmlns:a14="http://schemas.microsoft.com/office/drawing/2010/main" val="0"/>
                </a:ext>
              </a:extLst>
            </a:blip>
            <a:srcRect l="50524" r="26783"/>
            <a:stretch/>
          </p:blipFill>
          <p:spPr bwMode="auto">
            <a:xfrm>
              <a:off x="-148675" y="1433016"/>
              <a:ext cx="4197587" cy="3706585"/>
            </a:xfrm>
            <a:prstGeom prst="rect">
              <a:avLst/>
            </a:prstGeom>
            <a:noFill/>
            <a:ln>
              <a:noFill/>
            </a:ln>
          </p:spPr>
        </p:pic>
        <p:sp>
          <p:nvSpPr>
            <p:cNvPr id="10" name="Oval 9"/>
            <p:cNvSpPr/>
            <p:nvPr/>
          </p:nvSpPr>
          <p:spPr>
            <a:xfrm>
              <a:off x="1813230" y="3096127"/>
              <a:ext cx="64699" cy="126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7250700" y="2420315"/>
            <a:ext cx="4849860" cy="400110"/>
          </a:xfrm>
          <a:prstGeom prst="rect">
            <a:avLst/>
          </a:prstGeom>
          <a:solidFill>
            <a:schemeClr val="bg1"/>
          </a:solidFill>
        </p:spPr>
        <p:txBody>
          <a:bodyPr wrap="square" rtlCol="0">
            <a:spAutoFit/>
          </a:bodyPr>
          <a:lstStyle/>
          <a:p>
            <a:pPr algn="ctr"/>
            <a:r>
              <a:rPr lang="en-US" sz="2000" b="1" dirty="0" smtClean="0"/>
              <a:t>Central Indian Ocean Shipborne Radar</a:t>
            </a:r>
            <a:endParaRPr lang="en-US" sz="2000" b="1" dirty="0"/>
          </a:p>
        </p:txBody>
      </p:sp>
      <p:sp>
        <p:nvSpPr>
          <p:cNvPr id="16" name="TextBox 15"/>
          <p:cNvSpPr txBox="1"/>
          <p:nvPr/>
        </p:nvSpPr>
        <p:spPr>
          <a:xfrm>
            <a:off x="7929612" y="2796549"/>
            <a:ext cx="521369" cy="369332"/>
          </a:xfrm>
          <a:prstGeom prst="rect">
            <a:avLst/>
          </a:prstGeom>
          <a:solidFill>
            <a:schemeClr val="bg1"/>
          </a:solidFill>
        </p:spPr>
        <p:txBody>
          <a:bodyPr wrap="square" rtlCol="0">
            <a:spAutoFit/>
          </a:bodyPr>
          <a:lstStyle/>
          <a:p>
            <a:pPr algn="ctr"/>
            <a:r>
              <a:rPr lang="en-US" sz="1800" b="1" smtClean="0"/>
              <a:t>Zh</a:t>
            </a:r>
            <a:endParaRPr lang="en-US" sz="18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8" name="TextBox 17"/>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
        <p:nvSpPr>
          <p:cNvPr id="6" name="TextBox 5"/>
          <p:cNvSpPr txBox="1"/>
          <p:nvPr/>
        </p:nvSpPr>
        <p:spPr>
          <a:xfrm>
            <a:off x="4643217" y="294642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sp>
        <p:nvSpPr>
          <p:cNvPr id="20" name="TextBox 19"/>
          <p:cNvSpPr txBox="1"/>
          <p:nvPr/>
        </p:nvSpPr>
        <p:spPr>
          <a:xfrm>
            <a:off x="6740380" y="298121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822" y="2367494"/>
            <a:ext cx="1618527" cy="4329887"/>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t="35527"/>
          <a:stretch/>
        </p:blipFill>
        <p:spPr>
          <a:xfrm>
            <a:off x="5050415" y="3931920"/>
            <a:ext cx="1750182" cy="1128390"/>
          </a:xfrm>
          <a:prstGeom prst="rect">
            <a:avLst/>
          </a:prstGeom>
        </p:spPr>
      </p:pic>
      <p:sp>
        <p:nvSpPr>
          <p:cNvPr id="27" name="TextBox 26"/>
          <p:cNvSpPr txBox="1"/>
          <p:nvPr/>
        </p:nvSpPr>
        <p:spPr>
          <a:xfrm>
            <a:off x="5106398" y="2311691"/>
            <a:ext cx="1524297" cy="707886"/>
          </a:xfrm>
          <a:prstGeom prst="rect">
            <a:avLst/>
          </a:prstGeom>
          <a:noFill/>
        </p:spPr>
        <p:txBody>
          <a:bodyPr wrap="square" rtlCol="0">
            <a:spAutoFit/>
          </a:bodyPr>
          <a:lstStyle/>
          <a:p>
            <a:pPr algn="ctr"/>
            <a:r>
              <a:rPr lang="en-US" sz="2000" b="1" smtClean="0">
                <a:solidFill>
                  <a:schemeClr val="bg1"/>
                </a:solidFill>
              </a:rPr>
              <a:t>Local </a:t>
            </a:r>
          </a:p>
          <a:p>
            <a:pPr algn="ctr"/>
            <a:r>
              <a:rPr lang="en-US" sz="2000" b="1" dirty="0" smtClean="0">
                <a:solidFill>
                  <a:schemeClr val="bg1"/>
                </a:solidFill>
              </a:rPr>
              <a:t>Data</a:t>
            </a:r>
            <a:endParaRPr lang="en-US" sz="2000" b="1" dirty="0">
              <a:solidFill>
                <a:schemeClr val="bg1"/>
              </a:solidFill>
            </a:endParaRPr>
          </a:p>
        </p:txBody>
      </p:sp>
      <p:cxnSp>
        <p:nvCxnSpPr>
          <p:cNvPr id="30" name="Straight Arrow Connector 29"/>
          <p:cNvCxnSpPr/>
          <p:nvPr/>
        </p:nvCxnSpPr>
        <p:spPr>
          <a:xfrm flipV="1">
            <a:off x="5852160" y="2981215"/>
            <a:ext cx="0" cy="95070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858256" y="4882625"/>
            <a:ext cx="20829" cy="16648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7993906" y="4971168"/>
            <a:ext cx="3088622" cy="1335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190296" y="5315674"/>
            <a:ext cx="2636200" cy="646331"/>
          </a:xfrm>
          <a:prstGeom prst="rect">
            <a:avLst/>
          </a:prstGeom>
          <a:noFill/>
        </p:spPr>
        <p:txBody>
          <a:bodyPr wrap="square" rtlCol="0">
            <a:spAutoFit/>
          </a:bodyPr>
          <a:lstStyle/>
          <a:p>
            <a:r>
              <a:rPr lang="en-US" sz="1800" b="1" dirty="0" smtClean="0">
                <a:solidFill>
                  <a:schemeClr val="bg1"/>
                </a:solidFill>
              </a:rPr>
              <a:t>Advected freshwater by </a:t>
            </a:r>
            <a:r>
              <a:rPr lang="en-US" sz="1800" b="1" smtClean="0">
                <a:solidFill>
                  <a:schemeClr val="bg1"/>
                </a:solidFill>
              </a:rPr>
              <a:t>ocean current</a:t>
            </a:r>
            <a:endParaRPr lang="en-US" sz="1800" b="1">
              <a:solidFill>
                <a:schemeClr val="bg1"/>
              </a:solidFill>
            </a:endParaRPr>
          </a:p>
        </p:txBody>
      </p:sp>
      <p:sp>
        <p:nvSpPr>
          <p:cNvPr id="21" name="Rectangle 20"/>
          <p:cNvSpPr/>
          <p:nvPr/>
        </p:nvSpPr>
        <p:spPr>
          <a:xfrm>
            <a:off x="252565" y="4681456"/>
            <a:ext cx="4220439" cy="1148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47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33489" y="2367494"/>
            <a:ext cx="2671983" cy="432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smtClean="0"/>
              <a:t>Radars and disdrometers are needed to better understand several coupled climate and weather processes over oceans</a:t>
            </a:r>
            <a:endParaRPr lang="en-US" sz="2800" dirty="0"/>
          </a:p>
        </p:txBody>
      </p:sp>
      <p:sp>
        <p:nvSpPr>
          <p:cNvPr id="3" name="Text Placeholder 2"/>
          <p:cNvSpPr>
            <a:spLocks noGrp="1"/>
          </p:cNvSpPr>
          <p:nvPr>
            <p:ph type="body" idx="1"/>
          </p:nvPr>
        </p:nvSpPr>
        <p:spPr>
          <a:xfrm>
            <a:off x="252565" y="2421396"/>
            <a:ext cx="4220439" cy="3905290"/>
          </a:xfrm>
        </p:spPr>
        <p:txBody>
          <a:bodyPr/>
          <a:lstStyle/>
          <a:p>
            <a:r>
              <a:rPr lang="en-US" b="1" dirty="0" smtClean="0"/>
              <a:t>Need ways to contextualize ship point measurements to synoptic and satellite-observable scales</a:t>
            </a:r>
          </a:p>
          <a:p>
            <a:r>
              <a:rPr lang="en-US" b="1" dirty="0"/>
              <a:t>Upstream rainfall </a:t>
            </a:r>
            <a:r>
              <a:rPr lang="en-US" dirty="0"/>
              <a:t>is important for understanding ocean salinity and temperature structure, but to an unknown degree. </a:t>
            </a:r>
          </a:p>
          <a:p>
            <a:r>
              <a:rPr lang="en-US" b="1" dirty="0" smtClean="0"/>
              <a:t>Drop </a:t>
            </a:r>
            <a:r>
              <a:rPr lang="en-US" b="1" dirty="0"/>
              <a:t>size </a:t>
            </a:r>
            <a:r>
              <a:rPr lang="en-US" b="1" dirty="0" smtClean="0"/>
              <a:t>distributions </a:t>
            </a:r>
            <a:r>
              <a:rPr lang="en-US" dirty="0" smtClean="0"/>
              <a:t>provide clues about surrounding rain variability</a:t>
            </a:r>
            <a:endParaRPr lang="en-US" dirty="0"/>
          </a:p>
          <a:p>
            <a:endParaRPr lang="en-US" dirty="0" smtClean="0"/>
          </a:p>
        </p:txBody>
      </p:sp>
      <p:grpSp>
        <p:nvGrpSpPr>
          <p:cNvPr id="13" name="Group 12"/>
          <p:cNvGrpSpPr/>
          <p:nvPr/>
        </p:nvGrpSpPr>
        <p:grpSpPr>
          <a:xfrm>
            <a:off x="7373506" y="2548560"/>
            <a:ext cx="4539712" cy="4106779"/>
            <a:chOff x="-148675" y="1433016"/>
            <a:chExt cx="4197587" cy="3706585"/>
          </a:xfrm>
        </p:grpSpPr>
        <p:pic>
          <p:nvPicPr>
            <p:cNvPr id="8" name="Picture 7" descr="f19"/>
            <p:cNvPicPr/>
            <p:nvPr/>
          </p:nvPicPr>
          <p:blipFill rotWithShape="1">
            <a:blip r:embed="rId3" cstate="print">
              <a:extLst>
                <a:ext uri="{28A0092B-C50C-407E-A947-70E740481C1C}">
                  <a14:useLocalDpi xmlns:a14="http://schemas.microsoft.com/office/drawing/2010/main" val="0"/>
                </a:ext>
              </a:extLst>
            </a:blip>
            <a:srcRect l="50524" r="26783"/>
            <a:stretch/>
          </p:blipFill>
          <p:spPr bwMode="auto">
            <a:xfrm>
              <a:off x="-148675" y="1433016"/>
              <a:ext cx="4197587" cy="3706585"/>
            </a:xfrm>
            <a:prstGeom prst="rect">
              <a:avLst/>
            </a:prstGeom>
            <a:noFill/>
            <a:ln>
              <a:noFill/>
            </a:ln>
          </p:spPr>
        </p:pic>
        <p:sp>
          <p:nvSpPr>
            <p:cNvPr id="10" name="Oval 9"/>
            <p:cNvSpPr/>
            <p:nvPr/>
          </p:nvSpPr>
          <p:spPr>
            <a:xfrm>
              <a:off x="1813230" y="3096127"/>
              <a:ext cx="64699" cy="126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7250700" y="2420315"/>
            <a:ext cx="4849860" cy="400110"/>
          </a:xfrm>
          <a:prstGeom prst="rect">
            <a:avLst/>
          </a:prstGeom>
          <a:solidFill>
            <a:schemeClr val="bg1"/>
          </a:solidFill>
        </p:spPr>
        <p:txBody>
          <a:bodyPr wrap="square" rtlCol="0">
            <a:spAutoFit/>
          </a:bodyPr>
          <a:lstStyle/>
          <a:p>
            <a:pPr algn="ctr"/>
            <a:r>
              <a:rPr lang="en-US" sz="2000" b="1" dirty="0" smtClean="0"/>
              <a:t>Central Indian Ocean Shipborne Radar</a:t>
            </a:r>
            <a:endParaRPr lang="en-US" sz="2000" b="1" dirty="0"/>
          </a:p>
        </p:txBody>
      </p:sp>
      <p:sp>
        <p:nvSpPr>
          <p:cNvPr id="16" name="TextBox 15"/>
          <p:cNvSpPr txBox="1"/>
          <p:nvPr/>
        </p:nvSpPr>
        <p:spPr>
          <a:xfrm>
            <a:off x="7929612" y="2796549"/>
            <a:ext cx="521369" cy="369332"/>
          </a:xfrm>
          <a:prstGeom prst="rect">
            <a:avLst/>
          </a:prstGeom>
          <a:solidFill>
            <a:schemeClr val="bg1"/>
          </a:solidFill>
        </p:spPr>
        <p:txBody>
          <a:bodyPr wrap="square" rtlCol="0">
            <a:spAutoFit/>
          </a:bodyPr>
          <a:lstStyle/>
          <a:p>
            <a:pPr algn="ctr"/>
            <a:r>
              <a:rPr lang="en-US" sz="1800" b="1" smtClean="0"/>
              <a:t>Zh</a:t>
            </a:r>
            <a:endParaRPr lang="en-US" sz="18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8" name="TextBox 17"/>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
        <p:nvSpPr>
          <p:cNvPr id="6" name="TextBox 5"/>
          <p:cNvSpPr txBox="1"/>
          <p:nvPr/>
        </p:nvSpPr>
        <p:spPr>
          <a:xfrm>
            <a:off x="4643217" y="294642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sp>
        <p:nvSpPr>
          <p:cNvPr id="20" name="TextBox 19"/>
          <p:cNvSpPr txBox="1"/>
          <p:nvPr/>
        </p:nvSpPr>
        <p:spPr>
          <a:xfrm>
            <a:off x="6740380" y="2981215"/>
            <a:ext cx="505743" cy="3139321"/>
          </a:xfrm>
          <a:prstGeom prst="rect">
            <a:avLst/>
          </a:prstGeom>
          <a:noFill/>
        </p:spPr>
        <p:txBody>
          <a:bodyPr wrap="square" rtlCol="0">
            <a:spAutoFit/>
          </a:bodyPr>
          <a:lstStyle/>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p>
          <a:p>
            <a:endParaRPr lang="en-US" sz="1800" b="1" dirty="0" smtClean="0"/>
          </a:p>
          <a:p>
            <a:r>
              <a:rPr lang="en-US" sz="1800" b="1" dirty="0" smtClean="0"/>
              <a:t>?</a:t>
            </a:r>
            <a:endParaRPr lang="en-US" sz="1800" b="1"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822" y="2367494"/>
            <a:ext cx="1618527" cy="4329887"/>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t="35527"/>
          <a:stretch/>
        </p:blipFill>
        <p:spPr>
          <a:xfrm>
            <a:off x="5050415" y="3931920"/>
            <a:ext cx="1750182" cy="1128390"/>
          </a:xfrm>
          <a:prstGeom prst="rect">
            <a:avLst/>
          </a:prstGeom>
        </p:spPr>
      </p:pic>
      <p:sp>
        <p:nvSpPr>
          <p:cNvPr id="27" name="TextBox 26"/>
          <p:cNvSpPr txBox="1"/>
          <p:nvPr/>
        </p:nvSpPr>
        <p:spPr>
          <a:xfrm>
            <a:off x="5106398" y="2311691"/>
            <a:ext cx="1524297" cy="707886"/>
          </a:xfrm>
          <a:prstGeom prst="rect">
            <a:avLst/>
          </a:prstGeom>
          <a:noFill/>
        </p:spPr>
        <p:txBody>
          <a:bodyPr wrap="square" rtlCol="0">
            <a:spAutoFit/>
          </a:bodyPr>
          <a:lstStyle/>
          <a:p>
            <a:pPr algn="ctr"/>
            <a:r>
              <a:rPr lang="en-US" sz="2000" b="1" smtClean="0">
                <a:solidFill>
                  <a:schemeClr val="bg1"/>
                </a:solidFill>
              </a:rPr>
              <a:t>Local </a:t>
            </a:r>
          </a:p>
          <a:p>
            <a:pPr algn="ctr"/>
            <a:r>
              <a:rPr lang="en-US" sz="2000" b="1" dirty="0" smtClean="0">
                <a:solidFill>
                  <a:schemeClr val="bg1"/>
                </a:solidFill>
              </a:rPr>
              <a:t>Data</a:t>
            </a:r>
            <a:endParaRPr lang="en-US" sz="2000" b="1" dirty="0">
              <a:solidFill>
                <a:schemeClr val="bg1"/>
              </a:solidFill>
            </a:endParaRPr>
          </a:p>
        </p:txBody>
      </p:sp>
      <p:cxnSp>
        <p:nvCxnSpPr>
          <p:cNvPr id="30" name="Straight Arrow Connector 29"/>
          <p:cNvCxnSpPr/>
          <p:nvPr/>
        </p:nvCxnSpPr>
        <p:spPr>
          <a:xfrm flipV="1">
            <a:off x="5852160" y="2981215"/>
            <a:ext cx="0" cy="95070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858256" y="4882625"/>
            <a:ext cx="20829" cy="16648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7993906" y="4971168"/>
            <a:ext cx="3088622" cy="1335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190296" y="5315674"/>
            <a:ext cx="2636200" cy="646331"/>
          </a:xfrm>
          <a:prstGeom prst="rect">
            <a:avLst/>
          </a:prstGeom>
          <a:noFill/>
        </p:spPr>
        <p:txBody>
          <a:bodyPr wrap="square" rtlCol="0">
            <a:spAutoFit/>
          </a:bodyPr>
          <a:lstStyle/>
          <a:p>
            <a:r>
              <a:rPr lang="en-US" sz="1800" b="1" dirty="0" smtClean="0">
                <a:solidFill>
                  <a:schemeClr val="bg1"/>
                </a:solidFill>
              </a:rPr>
              <a:t>Advected freshwater by </a:t>
            </a:r>
            <a:r>
              <a:rPr lang="en-US" sz="1800" b="1" smtClean="0">
                <a:solidFill>
                  <a:schemeClr val="bg1"/>
                </a:solidFill>
              </a:rPr>
              <a:t>ocean current</a:t>
            </a:r>
            <a:endParaRPr lang="en-US" sz="1800" b="1">
              <a:solidFill>
                <a:schemeClr val="bg1"/>
              </a:solidFill>
            </a:endParaRPr>
          </a:p>
        </p:txBody>
      </p:sp>
    </p:spTree>
    <p:extLst>
      <p:ext uri="{BB962C8B-B14F-4D97-AF65-F5344CB8AC3E}">
        <p14:creationId xmlns:p14="http://schemas.microsoft.com/office/powerpoint/2010/main" val="995861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154954" y="973667"/>
            <a:ext cx="8761412" cy="706964"/>
          </a:xfrm>
          <a:prstGeom prst="rect">
            <a:avLst/>
          </a:prstGeom>
          <a:noFill/>
          <a:ln>
            <a:noFill/>
          </a:ln>
        </p:spPr>
        <p:txBody>
          <a:bodyPr lIns="91425" tIns="45700" rIns="91425" bIns="45700" anchor="ctr" anchorCtr="0">
            <a:noAutofit/>
          </a:bodyPr>
          <a:lstStyle/>
          <a:p>
            <a:pPr marL="0" marR="0" lvl="0" indent="0" algn="l" rtl="0">
              <a:spcBef>
                <a:spcPts val="0"/>
              </a:spcBef>
              <a:buClr>
                <a:schemeClr val="lt2"/>
              </a:buClr>
              <a:buSzPct val="25000"/>
              <a:buFont typeface="Century Gothic"/>
              <a:buNone/>
            </a:pPr>
            <a:r>
              <a:rPr lang="en-US" sz="3600" b="0" i="0" u="none" strike="noStrike" cap="none">
                <a:solidFill>
                  <a:schemeClr val="lt2"/>
                </a:solidFill>
                <a:latin typeface="Century Gothic"/>
                <a:ea typeface="Century Gothic"/>
                <a:cs typeface="Century Gothic"/>
                <a:sym typeface="Century Gothic"/>
              </a:rPr>
              <a:t>Motivation</a:t>
            </a:r>
          </a:p>
        </p:txBody>
      </p:sp>
      <p:sp>
        <p:nvSpPr>
          <p:cNvPr id="257" name="Shape 257"/>
          <p:cNvSpPr txBox="1">
            <a:spLocks noGrp="1"/>
          </p:cNvSpPr>
          <p:nvPr>
            <p:ph type="body" idx="1"/>
          </p:nvPr>
        </p:nvSpPr>
        <p:spPr>
          <a:xfrm>
            <a:off x="271941" y="2361961"/>
            <a:ext cx="5989657" cy="380668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1200"/>
              </a:spcAft>
              <a:buClr>
                <a:schemeClr val="accent1"/>
              </a:buClr>
              <a:buSzPct val="79999"/>
              <a:buFont typeface="Noto Sans Symbols"/>
              <a:buChar char="▶"/>
            </a:pPr>
            <a:r>
              <a:rPr lang="en-US" sz="1800" i="0" u="none" strike="noStrike" cap="none" dirty="0">
                <a:solidFill>
                  <a:srgbClr val="3F3F3F"/>
                </a:solidFill>
                <a:latin typeface="Century Gothic"/>
                <a:ea typeface="Century Gothic"/>
                <a:cs typeface="Century Gothic"/>
                <a:sym typeface="Century Gothic"/>
              </a:rPr>
              <a:t>Understand the capabilities of a shipborne optical disdrometer </a:t>
            </a:r>
            <a:r>
              <a:rPr lang="en-US" sz="1800" i="0" u="none" strike="noStrike" cap="none" dirty="0" smtClean="0">
                <a:solidFill>
                  <a:srgbClr val="3F3F3F"/>
                </a:solidFill>
                <a:latin typeface="Century Gothic"/>
                <a:ea typeface="Century Gothic"/>
                <a:cs typeface="Century Gothic"/>
                <a:sym typeface="Century Gothic"/>
              </a:rPr>
              <a:t>and </a:t>
            </a:r>
            <a:r>
              <a:rPr lang="en-US" sz="1800" i="0" u="none" strike="noStrike" cap="none" dirty="0">
                <a:solidFill>
                  <a:srgbClr val="3F3F3F"/>
                </a:solidFill>
                <a:latin typeface="Century Gothic"/>
                <a:ea typeface="Century Gothic"/>
                <a:cs typeface="Century Gothic"/>
                <a:sym typeface="Century Gothic"/>
              </a:rPr>
              <a:t>X-band marine navigation radar </a:t>
            </a:r>
            <a:r>
              <a:rPr lang="en-US" sz="1800" i="0" u="none" strike="noStrike" cap="none" dirty="0" smtClean="0">
                <a:solidFill>
                  <a:srgbClr val="3F3F3F"/>
                </a:solidFill>
                <a:latin typeface="Century Gothic"/>
                <a:ea typeface="Century Gothic"/>
                <a:cs typeface="Century Gothic"/>
                <a:sym typeface="Century Gothic"/>
              </a:rPr>
              <a:t>for sensing stratiform and convective rain</a:t>
            </a:r>
            <a:endParaRPr lang="en-US" sz="1800" b="0" i="0" u="none" strike="noStrike" cap="none" dirty="0" smtClean="0">
              <a:solidFill>
                <a:srgbClr val="3F3F3F"/>
              </a:solidFill>
              <a:latin typeface="Century Gothic"/>
              <a:ea typeface="Century Gothic"/>
              <a:cs typeface="Century Gothic"/>
              <a:sym typeface="Century Gothic"/>
            </a:endParaRPr>
          </a:p>
          <a:p>
            <a:pPr marL="342900" marR="0" lvl="0" indent="-342900" algn="l" rtl="0">
              <a:spcBef>
                <a:spcPts val="0"/>
              </a:spcBef>
              <a:spcAft>
                <a:spcPts val="1200"/>
              </a:spcAft>
              <a:buClr>
                <a:schemeClr val="accent1"/>
              </a:buClr>
              <a:buSzPct val="79999"/>
              <a:buFont typeface="Noto Sans Symbols"/>
              <a:buChar char="▶"/>
            </a:pPr>
            <a:r>
              <a:rPr lang="en-US" sz="1800" b="0" i="0" u="none" strike="noStrike" cap="none" dirty="0" smtClean="0">
                <a:solidFill>
                  <a:srgbClr val="3F3F3F"/>
                </a:solidFill>
                <a:latin typeface="Century Gothic"/>
                <a:ea typeface="Century Gothic"/>
                <a:cs typeface="Century Gothic"/>
                <a:sym typeface="Century Gothic"/>
              </a:rPr>
              <a:t>Marine </a:t>
            </a:r>
            <a:r>
              <a:rPr lang="en-US" sz="1800" b="0" i="0" u="none" strike="noStrike" cap="none" dirty="0">
                <a:solidFill>
                  <a:srgbClr val="3F3F3F"/>
                </a:solidFill>
                <a:latin typeface="Century Gothic"/>
                <a:ea typeface="Century Gothic"/>
                <a:cs typeface="Century Gothic"/>
                <a:sym typeface="Century Gothic"/>
              </a:rPr>
              <a:t>navigation radars are different than weather radars, but are </a:t>
            </a:r>
            <a:r>
              <a:rPr lang="en-US" sz="1800" b="1" i="0" u="none" strike="noStrike" cap="none" dirty="0">
                <a:solidFill>
                  <a:srgbClr val="3F3F3F"/>
                </a:solidFill>
                <a:latin typeface="Century Gothic"/>
                <a:ea typeface="Century Gothic"/>
                <a:cs typeface="Century Gothic"/>
                <a:sym typeface="Century Gothic"/>
              </a:rPr>
              <a:t>standard equipment</a:t>
            </a:r>
            <a:r>
              <a:rPr lang="en-US" sz="1800" b="0" i="0" u="none" strike="noStrike" cap="none" dirty="0">
                <a:solidFill>
                  <a:srgbClr val="3F3F3F"/>
                </a:solidFill>
                <a:latin typeface="Century Gothic"/>
                <a:ea typeface="Century Gothic"/>
                <a:cs typeface="Century Gothic"/>
                <a:sym typeface="Century Gothic"/>
              </a:rPr>
              <a:t> on research </a:t>
            </a:r>
            <a:r>
              <a:rPr lang="en-US" sz="1800" b="0" i="0" u="none" strike="noStrike" cap="none" dirty="0" smtClean="0">
                <a:solidFill>
                  <a:srgbClr val="3F3F3F"/>
                </a:solidFill>
                <a:latin typeface="Century Gothic"/>
                <a:ea typeface="Century Gothic"/>
                <a:cs typeface="Century Gothic"/>
                <a:sym typeface="Century Gothic"/>
              </a:rPr>
              <a:t>vessels</a:t>
            </a:r>
          </a:p>
          <a:p>
            <a:pPr indent="-342900">
              <a:spcBef>
                <a:spcPts val="0"/>
              </a:spcBef>
              <a:spcAft>
                <a:spcPts val="1200"/>
              </a:spcAft>
            </a:pPr>
            <a:r>
              <a:rPr lang="en-US" dirty="0" err="1"/>
              <a:t>OceanRAIN</a:t>
            </a:r>
            <a:r>
              <a:rPr lang="en-US" dirty="0"/>
              <a:t> project has deployed ODM470 </a:t>
            </a:r>
            <a:r>
              <a:rPr lang="en-US" dirty="0" smtClean="0"/>
              <a:t>optical disdrometers on </a:t>
            </a:r>
            <a:r>
              <a:rPr lang="en-US" dirty="0"/>
              <a:t>several long term cruises (</a:t>
            </a:r>
            <a:r>
              <a:rPr lang="en-US" b="1" i="1" dirty="0" err="1"/>
              <a:t>Klepp</a:t>
            </a:r>
            <a:r>
              <a:rPr lang="en-US" b="1" i="1" dirty="0"/>
              <a:t> 2015, Atm. Res</a:t>
            </a:r>
            <a:r>
              <a:rPr lang="en-US" i="1" dirty="0" smtClean="0"/>
              <a:t>.</a:t>
            </a:r>
            <a:r>
              <a:rPr lang="en-US" dirty="0" smtClean="0"/>
              <a:t>)</a:t>
            </a:r>
            <a:endParaRPr lang="en-US" dirty="0"/>
          </a:p>
        </p:txBody>
      </p:sp>
      <p:grpSp>
        <p:nvGrpSpPr>
          <p:cNvPr id="2" name="Group 1"/>
          <p:cNvGrpSpPr/>
          <p:nvPr/>
        </p:nvGrpSpPr>
        <p:grpSpPr>
          <a:xfrm>
            <a:off x="6170132" y="1"/>
            <a:ext cx="5313861" cy="6825916"/>
            <a:chOff x="6170132" y="1"/>
            <a:chExt cx="5313861" cy="6825916"/>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9124" t="29122" r="36114" b="11338"/>
            <a:stretch/>
          </p:blipFill>
          <p:spPr>
            <a:xfrm>
              <a:off x="6170132" y="1"/>
              <a:ext cx="5313861" cy="6825916"/>
            </a:xfrm>
            <a:prstGeom prst="rect">
              <a:avLst/>
            </a:prstGeom>
          </p:spPr>
        </p:pic>
        <p:sp>
          <p:nvSpPr>
            <p:cNvPr id="17" name="Oval 16"/>
            <p:cNvSpPr/>
            <p:nvPr/>
          </p:nvSpPr>
          <p:spPr>
            <a:xfrm>
              <a:off x="8117421" y="3811956"/>
              <a:ext cx="1510748" cy="1616765"/>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6" y="32962"/>
            <a:ext cx="833842" cy="607020"/>
          </a:xfrm>
          <a:prstGeom prst="rect">
            <a:avLst/>
          </a:prstGeom>
        </p:spPr>
      </p:pic>
      <p:sp>
        <p:nvSpPr>
          <p:cNvPr id="11" name="TextBox 10"/>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grpSp>
        <p:nvGrpSpPr>
          <p:cNvPr id="5" name="Group 4"/>
          <p:cNvGrpSpPr/>
          <p:nvPr/>
        </p:nvGrpSpPr>
        <p:grpSpPr>
          <a:xfrm>
            <a:off x="7867276" y="148906"/>
            <a:ext cx="4189940" cy="3078441"/>
            <a:chOff x="7867276" y="148906"/>
            <a:chExt cx="4189940" cy="3078441"/>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283" t="6565" r="2434" b="33881"/>
            <a:stretch/>
          </p:blipFill>
          <p:spPr>
            <a:xfrm>
              <a:off x="7903852" y="149957"/>
              <a:ext cx="4153364" cy="3077390"/>
            </a:xfrm>
            <a:prstGeom prst="rect">
              <a:avLst/>
            </a:prstGeom>
          </p:spPr>
        </p:pic>
        <p:sp>
          <p:nvSpPr>
            <p:cNvPr id="7" name="TextBox 6"/>
            <p:cNvSpPr txBox="1"/>
            <p:nvPr/>
          </p:nvSpPr>
          <p:spPr>
            <a:xfrm>
              <a:off x="7867276" y="148906"/>
              <a:ext cx="3142100" cy="461665"/>
            </a:xfrm>
            <a:prstGeom prst="rect">
              <a:avLst/>
            </a:prstGeom>
            <a:noFill/>
          </p:spPr>
          <p:txBody>
            <a:bodyPr wrap="square" rtlCol="0">
              <a:spAutoFit/>
            </a:bodyPr>
            <a:lstStyle/>
            <a:p>
              <a:r>
                <a:rPr lang="en-US" sz="2400" b="1" smtClean="0"/>
                <a:t>Optical Disdrometer</a:t>
              </a:r>
              <a:endParaRPr lang="en-US" sz="2400" b="1"/>
            </a:p>
          </p:txBody>
        </p:sp>
        <p:sp>
          <p:nvSpPr>
            <p:cNvPr id="8" name="TextBox 7"/>
            <p:cNvSpPr txBox="1"/>
            <p:nvPr/>
          </p:nvSpPr>
          <p:spPr>
            <a:xfrm>
              <a:off x="8083951" y="1497133"/>
              <a:ext cx="2215080" cy="1323439"/>
            </a:xfrm>
            <a:prstGeom prst="rect">
              <a:avLst/>
            </a:prstGeom>
            <a:noFill/>
          </p:spPr>
          <p:txBody>
            <a:bodyPr wrap="square" rtlCol="0">
              <a:spAutoFit/>
            </a:bodyPr>
            <a:lstStyle/>
            <a:p>
              <a:r>
                <a:rPr lang="en-US" sz="1600" b="1" dirty="0" smtClean="0"/>
                <a:t>Attached to anemometer;</a:t>
              </a:r>
            </a:p>
            <a:p>
              <a:r>
                <a:rPr lang="en-US" sz="1600" b="1" dirty="0" smtClean="0"/>
                <a:t>rotates into wind to minimize flow distortion</a:t>
              </a:r>
              <a:endParaRPr lang="en-US"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ar_loop_AWs1S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1175" y="-1056405"/>
            <a:ext cx="16560889" cy="9315501"/>
          </a:xfrm>
          <a:prstGeom prst="rect">
            <a:avLst/>
          </a:prstGeom>
        </p:spPr>
      </p:pic>
      <p:sp>
        <p:nvSpPr>
          <p:cNvPr id="3" name="Text Placeholder 2"/>
          <p:cNvSpPr>
            <a:spLocks noGrp="1"/>
          </p:cNvSpPr>
          <p:nvPr>
            <p:ph type="body" idx="1"/>
          </p:nvPr>
        </p:nvSpPr>
        <p:spPr>
          <a:xfrm>
            <a:off x="7485715" y="2117559"/>
            <a:ext cx="4456349" cy="4571999"/>
          </a:xfrm>
          <a:solidFill>
            <a:schemeClr val="bg1"/>
          </a:solidFill>
        </p:spPr>
        <p:txBody>
          <a:bodyPr/>
          <a:lstStyle/>
          <a:p>
            <a:r>
              <a:rPr lang="en-US" sz="2000" dirty="0" smtClean="0"/>
              <a:t>7 hours of tropical E. Pacific rain</a:t>
            </a:r>
          </a:p>
          <a:p>
            <a:pPr lvl="1"/>
            <a:r>
              <a:rPr lang="en-US" sz="1800" dirty="0" smtClean="0"/>
              <a:t>3 stable freshwater lenses</a:t>
            </a:r>
          </a:p>
          <a:p>
            <a:r>
              <a:rPr lang="en-US" sz="2000" dirty="0" smtClean="0"/>
              <a:t>3 updates per minute</a:t>
            </a:r>
          </a:p>
          <a:p>
            <a:r>
              <a:rPr lang="en-US" sz="2000" dirty="0" smtClean="0"/>
              <a:t>1º horizontal beam width</a:t>
            </a:r>
          </a:p>
          <a:p>
            <a:r>
              <a:rPr lang="en-US" sz="2000" dirty="0" smtClean="0"/>
              <a:t>Rain gauge indicated rain when echoes were overhead</a:t>
            </a:r>
          </a:p>
          <a:p>
            <a:r>
              <a:rPr lang="en-US" sz="2000" dirty="0" smtClean="0"/>
              <a:t>Adjustable signal gain ~ “relative reflectivity” output</a:t>
            </a:r>
          </a:p>
        </p:txBody>
      </p:sp>
      <p:sp>
        <p:nvSpPr>
          <p:cNvPr id="2" name="Title 1"/>
          <p:cNvSpPr>
            <a:spLocks noGrp="1"/>
          </p:cNvSpPr>
          <p:nvPr>
            <p:ph type="title"/>
          </p:nvPr>
        </p:nvSpPr>
        <p:spPr>
          <a:xfrm>
            <a:off x="7828547" y="325319"/>
            <a:ext cx="3850106" cy="179224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smtClean="0"/>
              <a:t>X-band Marine Navigation Radar</a:t>
            </a:r>
            <a:endParaRPr lang="en-US" b="1" dirty="0"/>
          </a:p>
        </p:txBody>
      </p:sp>
      <p:sp>
        <p:nvSpPr>
          <p:cNvPr id="7" name="TextBox 6"/>
          <p:cNvSpPr txBox="1"/>
          <p:nvPr/>
        </p:nvSpPr>
        <p:spPr>
          <a:xfrm>
            <a:off x="986588" y="449019"/>
            <a:ext cx="286351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smtClean="0">
                <a:solidFill>
                  <a:schemeClr val="accent1">
                    <a:lumMod val="60000"/>
                    <a:lumOff val="40000"/>
                  </a:schemeClr>
                </a:solidFill>
              </a:rPr>
              <a:t>48 km range</a:t>
            </a:r>
            <a:endParaRPr lang="en-US" sz="3600" b="1" dirty="0">
              <a:solidFill>
                <a:schemeClr val="accent1">
                  <a:lumMod val="60000"/>
                  <a:lumOff val="40000"/>
                </a:schemeClr>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0" name="TextBox 9"/>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extLst>
      <p:ext uri="{BB962C8B-B14F-4D97-AF65-F5344CB8AC3E}">
        <p14:creationId xmlns:p14="http://schemas.microsoft.com/office/powerpoint/2010/main" val="690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525796" y="848154"/>
            <a:ext cx="10908631" cy="706964"/>
          </a:xfrm>
        </p:spPr>
        <p:txBody>
          <a:bodyPr>
            <a:normAutofit fontScale="90000"/>
          </a:bodyPr>
          <a:lstStyle/>
          <a:p>
            <a:r>
              <a:rPr lang="en-US" dirty="0" smtClean="0"/>
              <a:t>Marine radar qualitatively revealed stratiform and convective rain morphology on 1-min time scales</a:t>
            </a:r>
            <a:endParaRPr lang="en-US" dirty="0"/>
          </a:p>
        </p:txBody>
      </p:sp>
      <p:sp>
        <p:nvSpPr>
          <p:cNvPr id="3" name="Text Placeholder 2"/>
          <p:cNvSpPr>
            <a:spLocks noGrp="1"/>
          </p:cNvSpPr>
          <p:nvPr>
            <p:ph type="body" idx="1"/>
          </p:nvPr>
        </p:nvSpPr>
        <p:spPr/>
        <p:txBody>
          <a:bodyPr/>
          <a:lstStyle/>
          <a:p>
            <a:endParaRPr lang="en-US"/>
          </a:p>
        </p:txBody>
      </p:sp>
      <p:sp>
        <p:nvSpPr>
          <p:cNvPr id="13" name="Text Placeholder 12"/>
          <p:cNvSpPr>
            <a:spLocks noGrp="1"/>
          </p:cNvSpPr>
          <p:nvPr>
            <p:ph type="body" idx="2"/>
          </p:nvPr>
        </p:nvSpPr>
        <p:spPr>
          <a:xfrm>
            <a:off x="8572899" y="2616648"/>
            <a:ext cx="3509374" cy="3279274"/>
          </a:xfrm>
        </p:spPr>
        <p:txBody>
          <a:bodyPr/>
          <a:lstStyle/>
          <a:p>
            <a:pPr>
              <a:spcAft>
                <a:spcPts val="1200"/>
              </a:spcAft>
            </a:pPr>
            <a:r>
              <a:rPr lang="en-US" sz="2000" dirty="0" smtClean="0"/>
              <a:t>Could </a:t>
            </a:r>
            <a:r>
              <a:rPr lang="en-US" sz="2000" dirty="0"/>
              <a:t>use data to </a:t>
            </a:r>
            <a:r>
              <a:rPr lang="en-US" sz="2000" dirty="0" smtClean="0"/>
              <a:t>motivate intensive </a:t>
            </a:r>
            <a:r>
              <a:rPr lang="en-US" sz="2000" dirty="0"/>
              <a:t>field campaigns with research quality </a:t>
            </a:r>
            <a:r>
              <a:rPr lang="en-US" sz="2000" dirty="0" smtClean="0"/>
              <a:t>radar</a:t>
            </a:r>
          </a:p>
          <a:p>
            <a:pPr>
              <a:spcAft>
                <a:spcPts val="1200"/>
              </a:spcAft>
            </a:pPr>
            <a:r>
              <a:rPr lang="en-US" sz="2000" dirty="0" smtClean="0"/>
              <a:t>48 km range = 25 IMERG pixels</a:t>
            </a:r>
            <a:r>
              <a:rPr lang="mr-IN" sz="2000" dirty="0" smtClean="0"/>
              <a:t>…</a:t>
            </a:r>
            <a:r>
              <a:rPr lang="en-US" sz="2000" dirty="0" smtClean="0"/>
              <a:t> plenty of satellite validation opportunities</a:t>
            </a:r>
          </a:p>
          <a:p>
            <a:pPr>
              <a:spcAft>
                <a:spcPts val="1200"/>
              </a:spcAft>
            </a:pPr>
            <a:r>
              <a:rPr lang="en-US" sz="2000" dirty="0" smtClean="0"/>
              <a:t>48 km range = 2.5-6 hr  ship steaming; 15 hr advective time scale</a:t>
            </a:r>
            <a:endParaRPr lang="en-US" sz="2000" dirty="0"/>
          </a:p>
          <a:p>
            <a:pPr>
              <a:spcAft>
                <a:spcPts val="1200"/>
              </a:spcAft>
            </a:pPr>
            <a:endParaRPr lang="en-US" sz="2000" dirty="0"/>
          </a:p>
        </p:txBody>
      </p:sp>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9274" t="13621" b="16700"/>
          <a:stretch/>
        </p:blipFill>
        <p:spPr>
          <a:xfrm>
            <a:off x="320840" y="1781175"/>
            <a:ext cx="3922713" cy="3032125"/>
          </a:xfr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9585" t="13345" b="16700"/>
          <a:stretch/>
        </p:blipFill>
        <p:spPr>
          <a:xfrm>
            <a:off x="4248855" y="1780673"/>
            <a:ext cx="3899940" cy="3043990"/>
          </a:xfrm>
          <a:prstGeom prst="rect">
            <a:avLst/>
          </a:prstGeom>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9274" t="19152" b="10892"/>
          <a:stretch/>
        </p:blipFill>
        <p:spPr>
          <a:xfrm>
            <a:off x="312821" y="4102769"/>
            <a:ext cx="3924003" cy="3043989"/>
          </a:xfrm>
          <a:prstGeom prst="rect">
            <a:avLst/>
          </a:prstGeom>
        </p:spPr>
      </p:pic>
      <p:sp>
        <p:nvSpPr>
          <p:cNvPr id="8" name="TextBox 7"/>
          <p:cNvSpPr txBox="1"/>
          <p:nvPr/>
        </p:nvSpPr>
        <p:spPr>
          <a:xfrm>
            <a:off x="2358188" y="1905802"/>
            <a:ext cx="190269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smtClean="0"/>
              <a:t>Isolated convection</a:t>
            </a:r>
            <a:endParaRPr lang="en-US" sz="2400" b="1" dirty="0"/>
          </a:p>
        </p:txBody>
      </p:sp>
      <p:pic>
        <p:nvPicPr>
          <p:cNvPr id="1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49585" t="13345" b="17252"/>
          <a:stretch/>
        </p:blipFill>
        <p:spPr>
          <a:xfrm>
            <a:off x="4242840" y="4143395"/>
            <a:ext cx="3899940" cy="3019927"/>
          </a:xfrm>
          <a:prstGeom prst="rect">
            <a:avLst/>
          </a:prstGeom>
        </p:spPr>
      </p:pic>
      <p:sp>
        <p:nvSpPr>
          <p:cNvPr id="11" name="TextBox 10"/>
          <p:cNvSpPr txBox="1"/>
          <p:nvPr/>
        </p:nvSpPr>
        <p:spPr>
          <a:xfrm>
            <a:off x="6410231" y="1906032"/>
            <a:ext cx="1902697"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smtClean="0"/>
              <a:t>Stratiform</a:t>
            </a:r>
            <a:endParaRPr lang="en-US" sz="2400" b="1" dirty="0"/>
          </a:p>
        </p:txBody>
      </p:sp>
      <p:sp>
        <p:nvSpPr>
          <p:cNvPr id="10" name="TextBox 9"/>
          <p:cNvSpPr txBox="1"/>
          <p:nvPr/>
        </p:nvSpPr>
        <p:spPr>
          <a:xfrm>
            <a:off x="6154199" y="4215959"/>
            <a:ext cx="234875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smtClean="0"/>
              <a:t>Stratiform with embedded convection</a:t>
            </a:r>
            <a:endParaRPr lang="en-US" sz="2400" b="1" dirty="0"/>
          </a:p>
        </p:txBody>
      </p:sp>
      <p:sp>
        <p:nvSpPr>
          <p:cNvPr id="20" name="TextBox 19"/>
          <p:cNvSpPr txBox="1"/>
          <p:nvPr/>
        </p:nvSpPr>
        <p:spPr>
          <a:xfrm>
            <a:off x="3109123" y="3584659"/>
            <a:ext cx="2220420" cy="461665"/>
          </a:xfrm>
          <a:prstGeom prst="rect">
            <a:avLst/>
          </a:prstGeom>
          <a:solidFill>
            <a:schemeClr val="tx1"/>
          </a:solidFill>
          <a:ln>
            <a:noFill/>
          </a:ln>
        </p:spPr>
        <p:txBody>
          <a:bodyPr wrap="square" rtlCol="0">
            <a:spAutoFit/>
          </a:bodyPr>
          <a:lstStyle/>
          <a:p>
            <a:pPr algn="ctr"/>
            <a:r>
              <a:rPr lang="en-US" sz="2400" b="1" dirty="0" smtClean="0">
                <a:solidFill>
                  <a:srgbClr val="FFFF00"/>
                </a:solidFill>
              </a:rPr>
              <a:t>48 </a:t>
            </a:r>
            <a:r>
              <a:rPr lang="en-US" sz="2400" b="1" smtClean="0">
                <a:solidFill>
                  <a:srgbClr val="FFFF00"/>
                </a:solidFill>
              </a:rPr>
              <a:t>km range</a:t>
            </a:r>
            <a:endParaRPr lang="en-US" sz="2400" b="1" dirty="0">
              <a:solidFill>
                <a:srgbClr val="FFFF00"/>
              </a:solidFill>
            </a:endParaRPr>
          </a:p>
        </p:txBody>
      </p:sp>
      <p:sp>
        <p:nvSpPr>
          <p:cNvPr id="9" name="TextBox 8"/>
          <p:cNvSpPr txBox="1"/>
          <p:nvPr/>
        </p:nvSpPr>
        <p:spPr>
          <a:xfrm>
            <a:off x="2528337" y="4256285"/>
            <a:ext cx="190269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smtClean="0"/>
              <a:t>Organized Convection</a:t>
            </a:r>
            <a:endParaRPr lang="en-US" sz="2400" b="1"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6" name="TextBox 15"/>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extLst>
      <p:ext uri="{BB962C8B-B14F-4D97-AF65-F5344CB8AC3E}">
        <p14:creationId xmlns:p14="http://schemas.microsoft.com/office/powerpoint/2010/main" val="5063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7"/>
            <a:ext cx="9958523" cy="706964"/>
          </a:xfrm>
        </p:spPr>
        <p:txBody>
          <a:bodyPr/>
          <a:lstStyle/>
          <a:p>
            <a:r>
              <a:rPr lang="en-US" sz="3200" dirty="0" smtClean="0"/>
              <a:t>Marine Radar Problem</a:t>
            </a:r>
            <a:r>
              <a:rPr lang="en-US" sz="3200" smtClean="0"/>
              <a:t>: 20º vertical </a:t>
            </a:r>
            <a:r>
              <a:rPr lang="en-US" sz="3200" dirty="0" smtClean="0"/>
              <a:t>beam width</a:t>
            </a:r>
            <a:endParaRPr lang="en-US" sz="3200" dirty="0"/>
          </a:p>
        </p:txBody>
      </p:sp>
      <p:sp>
        <p:nvSpPr>
          <p:cNvPr id="3" name="Text Placeholder 2"/>
          <p:cNvSpPr>
            <a:spLocks noGrp="1"/>
          </p:cNvSpPr>
          <p:nvPr>
            <p:ph type="body" idx="1"/>
          </p:nvPr>
        </p:nvSpPr>
        <p:spPr>
          <a:xfrm>
            <a:off x="579998" y="2293762"/>
            <a:ext cx="3520285" cy="3416299"/>
          </a:xfrm>
        </p:spPr>
        <p:txBody>
          <a:bodyPr/>
          <a:lstStyle/>
          <a:p>
            <a:r>
              <a:rPr lang="en-US" sz="2400" dirty="0" smtClean="0"/>
              <a:t>Designed to see targets on sea surface regardless of sea state</a:t>
            </a:r>
          </a:p>
          <a:p>
            <a:endParaRPr lang="en-US" sz="2400" dirty="0" smtClean="0"/>
          </a:p>
          <a:p>
            <a:r>
              <a:rPr lang="en-US" sz="2400" dirty="0" smtClean="0"/>
              <a:t>Cannot distinguish: Rain aloft or rain at surface?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810" y="2403490"/>
            <a:ext cx="7659090" cy="4323326"/>
          </a:xfrm>
          <a:prstGeom prst="rect">
            <a:avLst/>
          </a:prstGeom>
        </p:spPr>
      </p:pic>
      <p:grpSp>
        <p:nvGrpSpPr>
          <p:cNvPr id="16" name="Group 15"/>
          <p:cNvGrpSpPr/>
          <p:nvPr/>
        </p:nvGrpSpPr>
        <p:grpSpPr>
          <a:xfrm>
            <a:off x="5008686" y="3333140"/>
            <a:ext cx="6740013" cy="2684202"/>
            <a:chOff x="5008686" y="3333140"/>
            <a:chExt cx="6740013" cy="2684202"/>
          </a:xfrm>
        </p:grpSpPr>
        <p:cxnSp>
          <p:nvCxnSpPr>
            <p:cNvPr id="8" name="Straight Connector 7"/>
            <p:cNvCxnSpPr/>
            <p:nvPr/>
          </p:nvCxnSpPr>
          <p:spPr>
            <a:xfrm flipV="1">
              <a:off x="5008686" y="3502849"/>
              <a:ext cx="6740013" cy="14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13058" y="3333140"/>
              <a:ext cx="0" cy="2684202"/>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70501" y="3491935"/>
              <a:ext cx="2056011" cy="338554"/>
            </a:xfrm>
            <a:prstGeom prst="rect">
              <a:avLst/>
            </a:prstGeom>
            <a:noFill/>
          </p:spPr>
          <p:txBody>
            <a:bodyPr wrap="square" rtlCol="0">
              <a:spAutoFit/>
            </a:bodyPr>
            <a:lstStyle/>
            <a:p>
              <a:r>
                <a:rPr lang="en-US" sz="1600" b="1" dirty="0" smtClean="0"/>
                <a:t>Tropical 0ºC Layer</a:t>
              </a:r>
              <a:endParaRPr lang="en-US" sz="1600" b="1" dirty="0"/>
            </a:p>
          </p:txBody>
        </p:sp>
      </p:grpSp>
      <p:grpSp>
        <p:nvGrpSpPr>
          <p:cNvPr id="17" name="Group 16"/>
          <p:cNvGrpSpPr/>
          <p:nvPr/>
        </p:nvGrpSpPr>
        <p:grpSpPr>
          <a:xfrm>
            <a:off x="7692810" y="3746052"/>
            <a:ext cx="3824238" cy="923330"/>
            <a:chOff x="7692810" y="3746052"/>
            <a:chExt cx="3824238" cy="923330"/>
          </a:xfrm>
        </p:grpSpPr>
        <p:sp>
          <p:nvSpPr>
            <p:cNvPr id="6" name="TextBox 5"/>
            <p:cNvSpPr txBox="1"/>
            <p:nvPr/>
          </p:nvSpPr>
          <p:spPr>
            <a:xfrm>
              <a:off x="9927861" y="3746052"/>
              <a:ext cx="1589187" cy="923330"/>
            </a:xfrm>
            <a:prstGeom prst="rect">
              <a:avLst/>
            </a:prstGeom>
            <a:solidFill>
              <a:schemeClr val="bg1"/>
            </a:solidFill>
          </p:spPr>
          <p:txBody>
            <a:bodyPr wrap="square" rtlCol="0">
              <a:spAutoFit/>
            </a:bodyPr>
            <a:lstStyle/>
            <a:p>
              <a:r>
                <a:rPr lang="en-US" sz="1800" b="1" dirty="0" smtClean="0">
                  <a:solidFill>
                    <a:srgbClr val="FF0000"/>
                  </a:solidFill>
                </a:rPr>
                <a:t>Beam is 6 km tall at </a:t>
              </a:r>
            </a:p>
            <a:p>
              <a:r>
                <a:rPr lang="en-US" sz="1800" b="1" dirty="0" smtClean="0">
                  <a:solidFill>
                    <a:srgbClr val="FF0000"/>
                  </a:solidFill>
                </a:rPr>
                <a:t>40 km range</a:t>
              </a:r>
              <a:endParaRPr lang="en-US" sz="1800" b="1" dirty="0">
                <a:solidFill>
                  <a:srgbClr val="FF0000"/>
                </a:solidFill>
              </a:endParaRPr>
            </a:p>
          </p:txBody>
        </p:sp>
        <p:sp>
          <p:nvSpPr>
            <p:cNvPr id="5" name="TextBox 4"/>
            <p:cNvSpPr txBox="1"/>
            <p:nvPr/>
          </p:nvSpPr>
          <p:spPr>
            <a:xfrm>
              <a:off x="7692810" y="3746052"/>
              <a:ext cx="1784554" cy="923330"/>
            </a:xfrm>
            <a:prstGeom prst="rect">
              <a:avLst/>
            </a:prstGeom>
            <a:solidFill>
              <a:schemeClr val="bg1"/>
            </a:solidFill>
          </p:spPr>
          <p:txBody>
            <a:bodyPr wrap="square" rtlCol="0">
              <a:spAutoFit/>
            </a:bodyPr>
            <a:lstStyle/>
            <a:p>
              <a:r>
                <a:rPr lang="en-US" sz="1800" b="1" dirty="0" smtClean="0">
                  <a:solidFill>
                    <a:srgbClr val="FF0000"/>
                  </a:solidFill>
                </a:rPr>
                <a:t>Beam hits melting layer at 25 km range</a:t>
              </a:r>
              <a:endParaRPr lang="en-US" sz="1800" b="1" dirty="0">
                <a:solidFill>
                  <a:srgbClr val="FF0000"/>
                </a:solidFill>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77" y="60749"/>
            <a:ext cx="833842" cy="607020"/>
          </a:xfrm>
          <a:prstGeom prst="rect">
            <a:avLst/>
          </a:prstGeom>
        </p:spPr>
      </p:pic>
      <p:sp>
        <p:nvSpPr>
          <p:cNvPr id="14" name="TextBox 13"/>
          <p:cNvSpPr txBox="1"/>
          <p:nvPr/>
        </p:nvSpPr>
        <p:spPr>
          <a:xfrm>
            <a:off x="47837" y="6455986"/>
            <a:ext cx="3426883" cy="3077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bg1"/>
                </a:solidFill>
              </a:rPr>
              <a:t>E. J. Thompson  	AMS Radar 2017</a:t>
            </a:r>
            <a:endParaRPr lang="en-US" dirty="0">
              <a:solidFill>
                <a:schemeClr val="bg1"/>
              </a:solidFill>
            </a:endParaRPr>
          </a:p>
        </p:txBody>
      </p:sp>
    </p:spTree>
    <p:extLst>
      <p:ext uri="{BB962C8B-B14F-4D97-AF65-F5344CB8AC3E}">
        <p14:creationId xmlns:p14="http://schemas.microsoft.com/office/powerpoint/2010/main" val="51049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2220</TotalTime>
  <Words>2211</Words>
  <Application>Microsoft Macintosh PowerPoint</Application>
  <PresentationFormat>Widescreen</PresentationFormat>
  <Paragraphs>256</Paragraphs>
  <Slides>14</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Century Gothic</vt:lpstr>
      <vt:lpstr>Helvetica Light</vt:lpstr>
      <vt:lpstr>Mangal</vt:lpstr>
      <vt:lpstr>Noto Sans Symbols</vt:lpstr>
      <vt:lpstr>Arial</vt:lpstr>
      <vt:lpstr>Ion Boardroom</vt:lpstr>
      <vt:lpstr>Utility of shipborne disdrometer and marine navigation radar observations during convective and stratiform rain</vt:lpstr>
      <vt:lpstr>PowerPoint Presentation</vt:lpstr>
      <vt:lpstr>Radars and disdrometers are needed to better understand several coupled climate and weather processes over oceans</vt:lpstr>
      <vt:lpstr>Radars and disdrometers are needed to better understand several coupled climate and weather processes over oceans</vt:lpstr>
      <vt:lpstr>Radars and disdrometers are needed to better understand several coupled climate and weather processes over oceans</vt:lpstr>
      <vt:lpstr>Motivation</vt:lpstr>
      <vt:lpstr>X-band Marine Navigation Radar</vt:lpstr>
      <vt:lpstr>Marine radar qualitatively revealed stratiform and convective rain morphology on 1-min time scales</vt:lpstr>
      <vt:lpstr>Marine Radar Problem: 20º vertical beam width</vt:lpstr>
      <vt:lpstr>Marine Radar Problem: Attenuation and artificial (?) echo brightening  ~8 km range ~2 km high</vt:lpstr>
      <vt:lpstr>ODM disdrometer performance at sea</vt:lpstr>
      <vt:lpstr>Shipboard disdrometer: produces DSD parameters,  …but 0.43 mm drop diameter detection limit complicates  convection vs. stratiform separation. Solution: use rain duration </vt:lpstr>
      <vt:lpstr>Summary: shipborne marine  radar and disdrometer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Utility of shipborne disdrometer and marine navigation radar observations during convective and stratiform rain</dc:title>
  <cp:lastModifiedBy>Elizabeth Thompson</cp:lastModifiedBy>
  <cp:revision>59</cp:revision>
  <dcterms:modified xsi:type="dcterms:W3CDTF">2018-03-27T22:23:04Z</dcterms:modified>
</cp:coreProperties>
</file>